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600" r:id="rId2"/>
    <p:sldId id="268" r:id="rId3"/>
    <p:sldId id="599" r:id="rId4"/>
    <p:sldId id="568" r:id="rId5"/>
    <p:sldId id="585" r:id="rId6"/>
    <p:sldId id="586" r:id="rId7"/>
    <p:sldId id="587" r:id="rId8"/>
    <p:sldId id="588" r:id="rId9"/>
    <p:sldId id="589" r:id="rId10"/>
    <p:sldId id="590" r:id="rId11"/>
    <p:sldId id="591" r:id="rId12"/>
    <p:sldId id="595"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9F2A22-73C7-4D4F-9593-D3BA42054631}" name="Sabine Baunach" initials="SB" userId="9956cbb9ea581d73" providerId="Windows Live"/>
  <p188:author id="{939D1E7F-5903-C110-CE0A-EC0B175A7F55}" name="Nathalie Nidens" initials="NN" userId="579c2d81b1250e5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784" autoAdjust="0"/>
  </p:normalViewPr>
  <p:slideViewPr>
    <p:cSldViewPr snapToGrid="0">
      <p:cViewPr varScale="1">
        <p:scale>
          <a:sx n="85" d="100"/>
          <a:sy n="85" d="100"/>
        </p:scale>
        <p:origin x="15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983DB-3346-418A-9035-939F476B255F}" type="datetimeFigureOut">
              <a:rPr lang="de-DE" smtClean="0"/>
              <a:t>23.05.2023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F2779-E42E-47EE-BE32-BC2DA878E793}" type="slidenum">
              <a:rPr lang="de-DE" smtClean="0"/>
              <a:t>‹Nr.›</a:t>
            </a:fld>
            <a:endParaRPr lang="de-DE"/>
          </a:p>
        </p:txBody>
      </p:sp>
    </p:spTree>
    <p:extLst>
      <p:ext uri="{BB962C8B-B14F-4D97-AF65-F5344CB8AC3E}">
        <p14:creationId xmlns:p14="http://schemas.microsoft.com/office/powerpoint/2010/main" val="4164264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37E7DD0-A531-47D9-B267-697DCBD482C6}" type="slidenum">
              <a:rPr lang="de-DE" smtClean="0"/>
              <a:t>2</a:t>
            </a:fld>
            <a:endParaRPr lang="de-DE"/>
          </a:p>
        </p:txBody>
      </p:sp>
    </p:spTree>
    <p:extLst>
      <p:ext uri="{BB962C8B-B14F-4D97-AF65-F5344CB8AC3E}">
        <p14:creationId xmlns:p14="http://schemas.microsoft.com/office/powerpoint/2010/main" val="72544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a:p>
            <a:endParaRPr lang="de-DE" dirty="0"/>
          </a:p>
        </p:txBody>
      </p:sp>
      <p:sp>
        <p:nvSpPr>
          <p:cNvPr id="4" name="Foliennummernplatzhalter 3"/>
          <p:cNvSpPr>
            <a:spLocks noGrp="1"/>
          </p:cNvSpPr>
          <p:nvPr>
            <p:ph type="sldNum" sz="quarter" idx="5"/>
          </p:nvPr>
        </p:nvSpPr>
        <p:spPr/>
        <p:txBody>
          <a:bodyPr/>
          <a:lstStyle/>
          <a:p>
            <a:fld id="{837E7DD0-A531-47D9-B267-697DCBD482C6}" type="slidenum">
              <a:rPr lang="de-DE" smtClean="0"/>
              <a:t>11</a:t>
            </a:fld>
            <a:endParaRPr lang="de-DE"/>
          </a:p>
        </p:txBody>
      </p:sp>
    </p:spTree>
    <p:extLst>
      <p:ext uri="{BB962C8B-B14F-4D97-AF65-F5344CB8AC3E}">
        <p14:creationId xmlns:p14="http://schemas.microsoft.com/office/powerpoint/2010/main" val="471215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12</a:t>
            </a:fld>
            <a:endParaRPr lang="de-DE"/>
          </a:p>
        </p:txBody>
      </p:sp>
    </p:spTree>
    <p:extLst>
      <p:ext uri="{BB962C8B-B14F-4D97-AF65-F5344CB8AC3E}">
        <p14:creationId xmlns:p14="http://schemas.microsoft.com/office/powerpoint/2010/main" val="197484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37E7DD0-A531-47D9-B267-697DCBD482C6}" type="slidenum">
              <a:rPr lang="de-DE" smtClean="0"/>
              <a:t>3</a:t>
            </a:fld>
            <a:endParaRPr lang="de-DE"/>
          </a:p>
        </p:txBody>
      </p:sp>
    </p:spTree>
    <p:extLst>
      <p:ext uri="{BB962C8B-B14F-4D97-AF65-F5344CB8AC3E}">
        <p14:creationId xmlns:p14="http://schemas.microsoft.com/office/powerpoint/2010/main" val="557423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37E7DD0-A531-47D9-B267-697DCBD482C6}" type="slidenum">
              <a:rPr lang="de-DE" smtClean="0"/>
              <a:t>4</a:t>
            </a:fld>
            <a:endParaRPr lang="de-DE"/>
          </a:p>
        </p:txBody>
      </p:sp>
    </p:spTree>
    <p:extLst>
      <p:ext uri="{BB962C8B-B14F-4D97-AF65-F5344CB8AC3E}">
        <p14:creationId xmlns:p14="http://schemas.microsoft.com/office/powerpoint/2010/main" val="55663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p:txBody>
      </p:sp>
      <p:sp>
        <p:nvSpPr>
          <p:cNvPr id="4" name="Foliennummernplatzhalter 3"/>
          <p:cNvSpPr>
            <a:spLocks noGrp="1"/>
          </p:cNvSpPr>
          <p:nvPr>
            <p:ph type="sldNum" sz="quarter" idx="5"/>
          </p:nvPr>
        </p:nvSpPr>
        <p:spPr/>
        <p:txBody>
          <a:bodyPr/>
          <a:lstStyle/>
          <a:p>
            <a:fld id="{837E7DD0-A531-47D9-B267-697DCBD482C6}" type="slidenum">
              <a:rPr lang="de-DE" smtClean="0"/>
              <a:t>5</a:t>
            </a:fld>
            <a:endParaRPr lang="de-DE"/>
          </a:p>
        </p:txBody>
      </p:sp>
    </p:spTree>
    <p:extLst>
      <p:ext uri="{BB962C8B-B14F-4D97-AF65-F5344CB8AC3E}">
        <p14:creationId xmlns:p14="http://schemas.microsoft.com/office/powerpoint/2010/main" val="427173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p:txBody>
      </p:sp>
      <p:sp>
        <p:nvSpPr>
          <p:cNvPr id="4" name="Foliennummernplatzhalter 3"/>
          <p:cNvSpPr>
            <a:spLocks noGrp="1"/>
          </p:cNvSpPr>
          <p:nvPr>
            <p:ph type="sldNum" sz="quarter" idx="5"/>
          </p:nvPr>
        </p:nvSpPr>
        <p:spPr/>
        <p:txBody>
          <a:bodyPr/>
          <a:lstStyle/>
          <a:p>
            <a:fld id="{837E7DD0-A531-47D9-B267-697DCBD482C6}" type="slidenum">
              <a:rPr lang="de-DE" smtClean="0"/>
              <a:t>6</a:t>
            </a:fld>
            <a:endParaRPr lang="de-DE"/>
          </a:p>
        </p:txBody>
      </p:sp>
    </p:spTree>
    <p:extLst>
      <p:ext uri="{BB962C8B-B14F-4D97-AF65-F5344CB8AC3E}">
        <p14:creationId xmlns:p14="http://schemas.microsoft.com/office/powerpoint/2010/main" val="2444807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effectLst/>
                <a:latin typeface="Arial" panose="020B0604020202020204" pitchFamily="34" charset="0"/>
              </a:rPr>
              <a:t>.</a:t>
            </a:r>
          </a:p>
        </p:txBody>
      </p:sp>
      <p:sp>
        <p:nvSpPr>
          <p:cNvPr id="4" name="Foliennummernplatzhalter 3"/>
          <p:cNvSpPr>
            <a:spLocks noGrp="1"/>
          </p:cNvSpPr>
          <p:nvPr>
            <p:ph type="sldNum" sz="quarter" idx="5"/>
          </p:nvPr>
        </p:nvSpPr>
        <p:spPr/>
        <p:txBody>
          <a:bodyPr/>
          <a:lstStyle/>
          <a:p>
            <a:fld id="{837E7DD0-A531-47D9-B267-697DCBD482C6}" type="slidenum">
              <a:rPr lang="de-DE" smtClean="0"/>
              <a:t>7</a:t>
            </a:fld>
            <a:endParaRPr lang="de-DE"/>
          </a:p>
        </p:txBody>
      </p:sp>
    </p:spTree>
    <p:extLst>
      <p:ext uri="{BB962C8B-B14F-4D97-AF65-F5344CB8AC3E}">
        <p14:creationId xmlns:p14="http://schemas.microsoft.com/office/powerpoint/2010/main" val="507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sz="1200" dirty="0"/>
          </a:p>
        </p:txBody>
      </p:sp>
      <p:sp>
        <p:nvSpPr>
          <p:cNvPr id="4" name="Foliennummernplatzhalter 3"/>
          <p:cNvSpPr>
            <a:spLocks noGrp="1"/>
          </p:cNvSpPr>
          <p:nvPr>
            <p:ph type="sldNum" sz="quarter" idx="5"/>
          </p:nvPr>
        </p:nvSpPr>
        <p:spPr/>
        <p:txBody>
          <a:bodyPr/>
          <a:lstStyle/>
          <a:p>
            <a:fld id="{837E7DD0-A531-47D9-B267-697DCBD482C6}" type="slidenum">
              <a:rPr lang="de-DE" smtClean="0"/>
              <a:t>8</a:t>
            </a:fld>
            <a:endParaRPr lang="de-DE"/>
          </a:p>
        </p:txBody>
      </p:sp>
    </p:spTree>
    <p:extLst>
      <p:ext uri="{BB962C8B-B14F-4D97-AF65-F5344CB8AC3E}">
        <p14:creationId xmlns:p14="http://schemas.microsoft.com/office/powerpoint/2010/main" val="2008283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a:p>
        </p:txBody>
      </p:sp>
      <p:sp>
        <p:nvSpPr>
          <p:cNvPr id="4" name="Foliennummernplatzhalter 3"/>
          <p:cNvSpPr>
            <a:spLocks noGrp="1"/>
          </p:cNvSpPr>
          <p:nvPr>
            <p:ph type="sldNum" sz="quarter" idx="5"/>
          </p:nvPr>
        </p:nvSpPr>
        <p:spPr/>
        <p:txBody>
          <a:bodyPr/>
          <a:lstStyle/>
          <a:p>
            <a:fld id="{837E7DD0-A531-47D9-B267-697DCBD482C6}" type="slidenum">
              <a:rPr lang="de-DE" smtClean="0"/>
              <a:t>9</a:t>
            </a:fld>
            <a:endParaRPr lang="de-DE"/>
          </a:p>
        </p:txBody>
      </p:sp>
    </p:spTree>
    <p:extLst>
      <p:ext uri="{BB962C8B-B14F-4D97-AF65-F5344CB8AC3E}">
        <p14:creationId xmlns:p14="http://schemas.microsoft.com/office/powerpoint/2010/main" val="1976531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sz="1200" dirty="0">
              <a:effectLst/>
              <a:latin typeface="Arial" panose="020B060402020202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10</a:t>
            </a:fld>
            <a:endParaRPr lang="de-DE"/>
          </a:p>
        </p:txBody>
      </p:sp>
    </p:spTree>
    <p:extLst>
      <p:ext uri="{BB962C8B-B14F-4D97-AF65-F5344CB8AC3E}">
        <p14:creationId xmlns:p14="http://schemas.microsoft.com/office/powerpoint/2010/main" val="4040180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F3893-F734-42F7-BA69-111EB3B9969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0393492-2983-43E7-BCD9-E8548F4A65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D7264375-EC9E-45D5-B88F-4D37EDF6EDD6}"/>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5" name="Fußzeilenplatzhalter 4">
            <a:extLst>
              <a:ext uri="{FF2B5EF4-FFF2-40B4-BE49-F238E27FC236}">
                <a16:creationId xmlns:a16="http://schemas.microsoft.com/office/drawing/2014/main" id="{873A765F-F955-4DF1-A827-118C01D5543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C4185CB-2107-4532-8A90-C3BBEA54463D}"/>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3338094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7F997D-5013-494E-8C96-9A5F571BC80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B166D91-0E6A-4F1D-A162-C09627A29C7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A1F6A0F-924F-426A-8997-C46FC723824D}"/>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5" name="Fußzeilenplatzhalter 4">
            <a:extLst>
              <a:ext uri="{FF2B5EF4-FFF2-40B4-BE49-F238E27FC236}">
                <a16:creationId xmlns:a16="http://schemas.microsoft.com/office/drawing/2014/main" id="{DB66FA58-9028-4997-A3B0-8B2D8F4093B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10C5A8A-19A5-46A9-9546-DF7DC2F92E1A}"/>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237270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2F89DA8-C8F4-477F-AAE0-D4DC6CF1C0A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9DA78DF-73C7-4B47-9B76-A85FFA33323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0C3A214-A8C9-4722-A4D5-104727116001}"/>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5" name="Fußzeilenplatzhalter 4">
            <a:extLst>
              <a:ext uri="{FF2B5EF4-FFF2-40B4-BE49-F238E27FC236}">
                <a16:creationId xmlns:a16="http://schemas.microsoft.com/office/drawing/2014/main" id="{19CCB26F-3220-434F-9CCE-A5A74C2EB1F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2DF6F6B-94C4-47AD-A15C-BA9F85660AEC}"/>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49538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A33AEA-4499-443C-8C95-E1FE3DCAC0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72575DB-8478-4162-8719-8364C8085C3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E2237D0-3073-4CE6-A02E-EE5C72819930}"/>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5" name="Fußzeilenplatzhalter 4">
            <a:extLst>
              <a:ext uri="{FF2B5EF4-FFF2-40B4-BE49-F238E27FC236}">
                <a16:creationId xmlns:a16="http://schemas.microsoft.com/office/drawing/2014/main" id="{C59C5AB8-4BA5-40E0-A6B2-5C944A607A8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B33B28E-1AAE-47AF-90D4-ECB5DF744351}"/>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180136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58E254-0856-4804-AB06-B469768CC2E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B2F12BC-83DB-47BE-A3BB-ED7F12FDBF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6C1BB97-FFD7-41FC-B460-FD61A2FDA9B8}"/>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5" name="Fußzeilenplatzhalter 4">
            <a:extLst>
              <a:ext uri="{FF2B5EF4-FFF2-40B4-BE49-F238E27FC236}">
                <a16:creationId xmlns:a16="http://schemas.microsoft.com/office/drawing/2014/main" id="{0D5A4D93-8384-44CC-9012-DD43B201871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0416FAF-3B61-4603-AB1F-0E48EC576796}"/>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359029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7C8757-B96F-44AA-9C81-F2AC430CEE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1A391A8-0FE9-4243-B245-DC061F3309C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40A06CD-D480-4228-9E3A-C2F53E38B7B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24488AB-4B48-4FD5-846B-D9AFA4648D48}"/>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6" name="Fußzeilenplatzhalter 5">
            <a:extLst>
              <a:ext uri="{FF2B5EF4-FFF2-40B4-BE49-F238E27FC236}">
                <a16:creationId xmlns:a16="http://schemas.microsoft.com/office/drawing/2014/main" id="{BECC7C8F-F68D-4EDE-B2C3-708EE4F6892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47A9062-C4CF-4617-9796-3B63E6BFE80C}"/>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247684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A758A6-922A-4472-BA40-5531F813DDD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A6F996B-7EEB-45EF-8CBD-5C403465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F408131-7F29-4D6A-89C1-96BDE83CFAC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10603EC-1E98-4F27-BEA9-F3BC6CDAEB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21E22B0-7207-4B16-83E6-4EB267E2994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C0D5425-48F5-4D52-886C-37391648858E}"/>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8" name="Fußzeilenplatzhalter 7">
            <a:extLst>
              <a:ext uri="{FF2B5EF4-FFF2-40B4-BE49-F238E27FC236}">
                <a16:creationId xmlns:a16="http://schemas.microsoft.com/office/drawing/2014/main" id="{04455C45-4535-4D06-BF4F-C041D534D4C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6066DAB-5810-49A4-B9BB-A2AB2847D42B}"/>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3388339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7261FE-F645-403D-B8E3-FC296DF2A76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CBF6CE4-06F9-470A-8360-1A0C8DEF9B7D}"/>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4" name="Fußzeilenplatzhalter 3">
            <a:extLst>
              <a:ext uri="{FF2B5EF4-FFF2-40B4-BE49-F238E27FC236}">
                <a16:creationId xmlns:a16="http://schemas.microsoft.com/office/drawing/2014/main" id="{3EEBB5A2-A14D-44C0-8FA4-3D89D64D43E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6DB51B7-E9C4-4DBF-8960-E97EBB0F68CA}"/>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2118552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73E948F-6384-4F1A-B24C-59BAC75A8B4C}"/>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3" name="Fußzeilenplatzhalter 2">
            <a:extLst>
              <a:ext uri="{FF2B5EF4-FFF2-40B4-BE49-F238E27FC236}">
                <a16:creationId xmlns:a16="http://schemas.microsoft.com/office/drawing/2014/main" id="{661885A8-3AC8-4EFF-B9CB-376229E3B52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81B6434-0DB0-48D6-9448-5F70E37D6920}"/>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347883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8C375E-E204-408A-8866-C0B1DD26551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B721D43-C654-466B-9DA3-6EFE2C0264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328B958-D538-4282-A3D1-C8C021618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67A7ED0-0E8C-4025-9A07-7FD64F6E14DB}"/>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6" name="Fußzeilenplatzhalter 5">
            <a:extLst>
              <a:ext uri="{FF2B5EF4-FFF2-40B4-BE49-F238E27FC236}">
                <a16:creationId xmlns:a16="http://schemas.microsoft.com/office/drawing/2014/main" id="{2CE0EE5F-3BD3-41FA-B641-8CA309493DF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E98775-7DE2-4B9D-B6D0-79847E58D3C4}"/>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147722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9414D8-9847-4FAA-9BBE-52637464F63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C328DD6-DAEB-4EF0-95F9-9ECB0826F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3CCE5A9-CA59-429E-AE1A-629DEF51F9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67CD22F-9732-437A-95AC-0F15062BD07B}"/>
              </a:ext>
            </a:extLst>
          </p:cNvPr>
          <p:cNvSpPr>
            <a:spLocks noGrp="1"/>
          </p:cNvSpPr>
          <p:nvPr>
            <p:ph type="dt" sz="half" idx="10"/>
          </p:nvPr>
        </p:nvSpPr>
        <p:spPr/>
        <p:txBody>
          <a:bodyPr/>
          <a:lstStyle/>
          <a:p>
            <a:fld id="{51A3013D-904B-4D8F-8233-699805AD54C4}" type="datetimeFigureOut">
              <a:rPr lang="de-DE" smtClean="0"/>
              <a:t>23.05.2023</a:t>
            </a:fld>
            <a:endParaRPr lang="de-DE"/>
          </a:p>
        </p:txBody>
      </p:sp>
      <p:sp>
        <p:nvSpPr>
          <p:cNvPr id="6" name="Fußzeilenplatzhalter 5">
            <a:extLst>
              <a:ext uri="{FF2B5EF4-FFF2-40B4-BE49-F238E27FC236}">
                <a16:creationId xmlns:a16="http://schemas.microsoft.com/office/drawing/2014/main" id="{3B40513E-9CCB-4C3E-AF18-F8B6E46485E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E0E5144-8A40-4EC9-B90D-24F86F5265F3}"/>
              </a:ext>
            </a:extLst>
          </p:cNvPr>
          <p:cNvSpPr>
            <a:spLocks noGrp="1"/>
          </p:cNvSpPr>
          <p:nvPr>
            <p:ph type="sldNum" sz="quarter" idx="12"/>
          </p:nvPr>
        </p:nvSpPr>
        <p:spPr/>
        <p:txBody>
          <a:bodyPr/>
          <a:lstStyle/>
          <a:p>
            <a:fld id="{A8ABB722-C0DA-4BDB-A3BC-9A97DF49DB5D}" type="slidenum">
              <a:rPr lang="de-DE" smtClean="0"/>
              <a:t>‹Nr.›</a:t>
            </a:fld>
            <a:endParaRPr lang="de-DE"/>
          </a:p>
        </p:txBody>
      </p:sp>
    </p:spTree>
    <p:extLst>
      <p:ext uri="{BB962C8B-B14F-4D97-AF65-F5344CB8AC3E}">
        <p14:creationId xmlns:p14="http://schemas.microsoft.com/office/powerpoint/2010/main" val="2504460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8606F5C-9D4B-48C5-9527-2F68A97A1E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73BF3CD-025D-436F-A039-B9A70B45EA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8334416-E225-4DEA-B823-CA9A9D81DC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3013D-904B-4D8F-8233-699805AD54C4}" type="datetimeFigureOut">
              <a:rPr lang="de-DE" smtClean="0"/>
              <a:t>23.05.2023</a:t>
            </a:fld>
            <a:endParaRPr lang="de-DE"/>
          </a:p>
        </p:txBody>
      </p:sp>
      <p:sp>
        <p:nvSpPr>
          <p:cNvPr id="5" name="Fußzeilenplatzhalter 4">
            <a:extLst>
              <a:ext uri="{FF2B5EF4-FFF2-40B4-BE49-F238E27FC236}">
                <a16:creationId xmlns:a16="http://schemas.microsoft.com/office/drawing/2014/main" id="{CC772C5A-1665-423A-BBDF-BA43405F1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1383865-A290-4CD1-AA01-07A313B35D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BB722-C0DA-4BDB-A3BC-9A97DF49DB5D}" type="slidenum">
              <a:rPr lang="de-DE" smtClean="0"/>
              <a:t>‹Nr.›</a:t>
            </a:fld>
            <a:endParaRPr lang="de-DE"/>
          </a:p>
        </p:txBody>
      </p:sp>
    </p:spTree>
    <p:extLst>
      <p:ext uri="{BB962C8B-B14F-4D97-AF65-F5344CB8AC3E}">
        <p14:creationId xmlns:p14="http://schemas.microsoft.com/office/powerpoint/2010/main" val="278342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itzeschutz@klimawandel-gesundheit.d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klinikum.uni-muenchen.de/Bildungsmodule-Aerzte/de/bildungsmodule-mfa/Materialien-Hitze-Gesundheit/index.html" TargetMode="External"/><Relationship Id="rId7" Type="http://schemas.openxmlformats.org/officeDocument/2006/relationships/hyperlink" Target="https://www.klimawandel-gesundheit.de/wp-content/uploads/2021/06/2021-06-Hitze-Infoblatt-A%CC%88rzte.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klimawandel-gesundheit.de/wp-content/uploads/2021/06/2021-06-Hitze-Infoblatt-Pflegeheim.pdf" TargetMode="External"/><Relationship Id="rId5" Type="http://schemas.openxmlformats.org/officeDocument/2006/relationships/hyperlink" Target="http://www.klinikum.uni-muenchen.de/Bildungsmodule-Aerzte/download/de/Klima3/Massnahmenplan/neu/LMU_Klinikum-Hitzemassnahmenplan_ONLINE.pdf" TargetMode="External"/><Relationship Id="rId4" Type="http://schemas.openxmlformats.org/officeDocument/2006/relationships/hyperlink" Target="http://www.euro.who.int/__data/assets/pdf_file/0015/402072/PublicHealth-German5bis.pdf?ua=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klimawandel-gesundheit.de/hitze-und-ihre-folge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3048000" y="1997839"/>
            <a:ext cx="6096000" cy="3693319"/>
          </a:xfrm>
          <a:prstGeom prst="rect">
            <a:avLst/>
          </a:prstGeom>
        </p:spPr>
        <p:txBody>
          <a:bodyPr>
            <a:spAutoFit/>
          </a:bodyPr>
          <a:lstStyle/>
          <a:p>
            <a:r>
              <a:rPr lang="de-DE" dirty="0" smtClean="0"/>
              <a:t>Dieser Foliensatz ist für den nicht-kommerziellen Einsatz in der Aus- und Weiterbildung von Gesundheitsakteuren nutzbar. Er darf nicht an Dritte verkauft werden. Als Quelle ist stets anzugeben: „Deutsche Allianz Klimawandel und Gesundheit (KLUG) e.V.“. Alle Quellenangaben müssen unverändert übernommen werden. KLUG haftet nicht für Urheberrechtsverletzungen und Ansprüche, die Urheber oder Dritte im Namen von Urhebern an den Verwender stellen könnten. Bei Veränderungen an den Folien sind diese zu kennzeichnen. Bitte informieren Sie uns über die Nutzung der Folien per Email an </a:t>
            </a:r>
            <a:r>
              <a:rPr lang="de-DE" dirty="0" smtClean="0">
                <a:hlinkClick r:id="rId2"/>
              </a:rPr>
              <a:t>hitzeschutz@klimawandel-gesundheit.de</a:t>
            </a:r>
            <a:r>
              <a:rPr lang="de-DE" dirty="0" smtClean="0"/>
              <a:t>  </a:t>
            </a:r>
            <a:r>
              <a:rPr lang="de-DE" dirty="0" smtClean="0"/>
              <a:t>(Veranstaltung, Veranstalter, Datum, Zielgruppe, Anzahl Teilnehmende).</a:t>
            </a:r>
            <a:endParaRPr lang="de-DE" dirty="0"/>
          </a:p>
        </p:txBody>
      </p:sp>
      <p:sp>
        <p:nvSpPr>
          <p:cNvPr id="5" name="Textfeld 4"/>
          <p:cNvSpPr txBox="1"/>
          <p:nvPr/>
        </p:nvSpPr>
        <p:spPr>
          <a:xfrm>
            <a:off x="3048000" y="1459684"/>
            <a:ext cx="6322503" cy="369332"/>
          </a:xfrm>
          <a:prstGeom prst="rect">
            <a:avLst/>
          </a:prstGeom>
          <a:noFill/>
        </p:spPr>
        <p:txBody>
          <a:bodyPr wrap="square" rtlCol="0">
            <a:spAutoFit/>
          </a:bodyPr>
          <a:lstStyle/>
          <a:p>
            <a:r>
              <a:rPr lang="de-DE" dirty="0" smtClean="0"/>
              <a:t>DISCLAIMER</a:t>
            </a:r>
            <a:endParaRPr lang="de-DE" dirty="0"/>
          </a:p>
        </p:txBody>
      </p:sp>
    </p:spTree>
    <p:extLst>
      <p:ext uri="{BB962C8B-B14F-4D97-AF65-F5344CB8AC3E}">
        <p14:creationId xmlns:p14="http://schemas.microsoft.com/office/powerpoint/2010/main" val="6242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a:extLst>
              <a:ext uri="{FF2B5EF4-FFF2-40B4-BE49-F238E27FC236}">
                <a16:creationId xmlns:a16="http://schemas.microsoft.com/office/drawing/2014/main" id="{EB3A0AEB-B102-464A-9F06-1AD3C6E1A728}"/>
              </a:ext>
            </a:extLst>
          </p:cNvPr>
          <p:cNvGrpSpPr/>
          <p:nvPr/>
        </p:nvGrpSpPr>
        <p:grpSpPr>
          <a:xfrm>
            <a:off x="957720" y="1930150"/>
            <a:ext cx="10276561" cy="3947122"/>
            <a:chOff x="957719" y="1079374"/>
            <a:chExt cx="10276561" cy="2833636"/>
          </a:xfrm>
        </p:grpSpPr>
        <p:sp>
          <p:nvSpPr>
            <p:cNvPr id="5" name="Rechteck: abgerundete Ecken 28">
              <a:extLst>
                <a:ext uri="{FF2B5EF4-FFF2-40B4-BE49-F238E27FC236}">
                  <a16:creationId xmlns:a16="http://schemas.microsoft.com/office/drawing/2014/main" id="{A4F2E0DA-F1BB-4113-91FF-EB5025728DBC}"/>
                </a:ext>
              </a:extLst>
            </p:cNvPr>
            <p:cNvSpPr>
              <a:spLocks noChangeAspect="1"/>
            </p:cNvSpPr>
            <p:nvPr/>
          </p:nvSpPr>
          <p:spPr bwMode="auto">
            <a:xfrm>
              <a:off x="957719" y="1079374"/>
              <a:ext cx="10276561" cy="2833636"/>
            </a:xfrm>
            <a:prstGeom prst="roundRect">
              <a:avLst>
                <a:gd name="adj" fmla="val 16667"/>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rtlCol="0" anchor="t" anchorCtr="0">
              <a:noAutofit/>
            </a:bodyPr>
            <a:lstStyle/>
            <a:p>
              <a:pPr marL="0" marR="0" lvl="0" indent="0" algn="l" defTabSz="914400">
                <a:lnSpc>
                  <a:spcPct val="100000"/>
                </a:lnSpc>
                <a:spcBef>
                  <a:spcPts val="0"/>
                </a:spcBef>
                <a:spcAft>
                  <a:spcPts val="0"/>
                </a:spcAft>
                <a:buClrTx/>
                <a:buSzTx/>
                <a:buFont typeface="Arial"/>
                <a:buNone/>
                <a:defRPr/>
              </a:pPr>
              <a:r>
                <a:rPr lang="de-DE" sz="2200" dirty="0">
                  <a:solidFill>
                    <a:srgbClr val="3A4C9E"/>
                  </a:solidFill>
                  <a:latin typeface="Calibri Light"/>
                  <a:cs typeface="Arial"/>
                </a:rPr>
                <a:t>Abkühlung nicht weiter möglich </a:t>
              </a:r>
              <a:r>
                <a:rPr lang="de-DE" sz="2200" dirty="0">
                  <a:solidFill>
                    <a:srgbClr val="3A4C9E"/>
                  </a:solidFill>
                  <a:latin typeface="Calibri Light"/>
                  <a:cs typeface="Arial"/>
                  <a:sym typeface="Wingdings" panose="05000000000000000000" pitchFamily="2" charset="2"/>
                </a:rPr>
                <a:t> Wärmestau  Körpertemperatur &gt;40°C</a:t>
              </a:r>
              <a:endParaRPr lang="de-DE" sz="2200" i="0" u="none" strike="noStrike" cap="none" spc="0" dirty="0">
                <a:ln>
                  <a:noFill/>
                </a:ln>
                <a:solidFill>
                  <a:srgbClr val="3A4C9E"/>
                </a:solidFill>
                <a:latin typeface="Calibri Light"/>
                <a:cs typeface="Arial"/>
              </a:endParaRPr>
            </a:p>
          </p:txBody>
        </p:sp>
        <p:sp>
          <p:nvSpPr>
            <p:cNvPr id="4" name="Textfeld 3">
              <a:extLst>
                <a:ext uri="{FF2B5EF4-FFF2-40B4-BE49-F238E27FC236}">
                  <a16:creationId xmlns:a16="http://schemas.microsoft.com/office/drawing/2014/main" id="{18608967-7784-4B32-A291-1EF2D33996F3}"/>
                </a:ext>
              </a:extLst>
            </p:cNvPr>
            <p:cNvSpPr txBox="1"/>
            <p:nvPr/>
          </p:nvSpPr>
          <p:spPr>
            <a:xfrm>
              <a:off x="968618" y="1780197"/>
              <a:ext cx="10265662" cy="2132813"/>
            </a:xfrm>
            <a:prstGeom prst="rect">
              <a:avLst/>
            </a:prstGeom>
            <a:noFill/>
          </p:spPr>
          <p:txBody>
            <a:bodyPr wrap="square" lIns="396000" rIns="396000" numCol="2" spcCol="216000" rtlCol="0">
              <a:noAutofit/>
            </a:bodyPr>
            <a:lstStyle/>
            <a:p>
              <a:pPr marL="0" marR="0" lvl="0" indent="0" algn="l" defTabSz="914400">
                <a:lnSpc>
                  <a:spcPct val="100000"/>
                </a:lnSpc>
                <a:spcBef>
                  <a:spcPts val="0"/>
                </a:spcBef>
                <a:spcAft>
                  <a:spcPts val="0"/>
                </a:spcAft>
                <a:buClrTx/>
                <a:buSzTx/>
                <a:buFont typeface="Arial"/>
                <a:buNone/>
                <a:defRPr/>
              </a:pPr>
              <a:r>
                <a:rPr lang="de-DE" sz="2000" b="1" i="0" u="none" strike="noStrike" cap="none" spc="0" dirty="0">
                  <a:ln>
                    <a:noFill/>
                  </a:ln>
                  <a:solidFill>
                    <a:srgbClr val="3A4C9E"/>
                  </a:solidFill>
                  <a:latin typeface="Calibri Light"/>
                  <a:cs typeface="Arial"/>
                </a:rPr>
                <a:t>Symptome: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Trockene, heiße Haut</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Bewusstsein stark getrübt</a:t>
              </a:r>
            </a:p>
            <a:p>
              <a:pPr marL="342900" indent="-342900">
                <a:buClr>
                  <a:srgbClr val="3A4C9E"/>
                </a:buClr>
                <a:buFont typeface="Arial" panose="020B0604020202020204" pitchFamily="34" charset="0"/>
                <a:buChar char="•"/>
                <a:defRPr/>
              </a:pPr>
              <a:r>
                <a:rPr lang="de-DE" sz="2000" dirty="0">
                  <a:solidFill>
                    <a:prstClr val="black"/>
                  </a:solidFill>
                  <a:latin typeface="Calibri Light"/>
                  <a:cs typeface="Arial"/>
                </a:rPr>
                <a:t>Niedriger Blutdruck, Puls beschleunigt</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Gesteigerte Atemfrequenz</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Fehlendes/vermindertes Schwitzen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Herzrhythmusstörung</a:t>
              </a:r>
            </a:p>
            <a:p>
              <a:pPr marL="0" marR="0" lvl="0" indent="0" algn="l" defTabSz="914400">
                <a:lnSpc>
                  <a:spcPct val="100000"/>
                </a:lnSpc>
                <a:spcBef>
                  <a:spcPts val="0"/>
                </a:spcBef>
                <a:spcAft>
                  <a:spcPts val="0"/>
                </a:spcAft>
                <a:buClrTx/>
                <a:buSzTx/>
                <a:buFont typeface="Arial"/>
                <a:buNone/>
                <a:defRPr/>
              </a:pPr>
              <a:endParaRPr lang="de-DE" sz="2000" b="1" dirty="0">
                <a:solidFill>
                  <a:srgbClr val="3A4C9E"/>
                </a:solidFill>
                <a:latin typeface="Calibri Light"/>
                <a:cs typeface="Arial"/>
              </a:endParaRPr>
            </a:p>
            <a:p>
              <a:pPr marL="0" marR="0" lvl="0" indent="0" algn="l" defTabSz="914400">
                <a:lnSpc>
                  <a:spcPct val="100000"/>
                </a:lnSpc>
                <a:spcBef>
                  <a:spcPts val="0"/>
                </a:spcBef>
                <a:spcAft>
                  <a:spcPts val="0"/>
                </a:spcAft>
                <a:buClrTx/>
                <a:buSzTx/>
                <a:buFont typeface="Arial"/>
                <a:buNone/>
                <a:defRPr/>
              </a:pPr>
              <a:endParaRPr lang="de-DE" sz="2000" b="1" dirty="0">
                <a:solidFill>
                  <a:srgbClr val="3A4C9E"/>
                </a:solidFill>
                <a:latin typeface="Calibri Light"/>
                <a:cs typeface="Arial"/>
              </a:endParaRPr>
            </a:p>
            <a:p>
              <a:pPr marL="0" marR="0" lvl="0" indent="0" algn="l" defTabSz="914400">
                <a:lnSpc>
                  <a:spcPct val="100000"/>
                </a:lnSpc>
                <a:spcBef>
                  <a:spcPts val="0"/>
                </a:spcBef>
                <a:spcAft>
                  <a:spcPts val="0"/>
                </a:spcAft>
                <a:buClrTx/>
                <a:buSzTx/>
                <a:buFont typeface="Arial"/>
                <a:buNone/>
                <a:defRPr/>
              </a:pPr>
              <a:r>
                <a:rPr lang="de-DE" sz="2000" b="1" dirty="0">
                  <a:solidFill>
                    <a:srgbClr val="3A4C9E"/>
                  </a:solidFill>
                  <a:latin typeface="Calibri Light"/>
                  <a:cs typeface="Arial"/>
                </a:rPr>
                <a:t>Maßnahmen: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In kühle Umgebung bringen, mit Luftzug </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Entkleiden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Kühlung (cool </a:t>
              </a:r>
              <a:r>
                <a:rPr lang="de-DE" sz="2000" dirty="0" err="1">
                  <a:solidFill>
                    <a:prstClr val="black"/>
                  </a:solidFill>
                  <a:latin typeface="Calibri Light"/>
                  <a:cs typeface="Arial"/>
                </a:rPr>
                <a:t>packs</a:t>
              </a:r>
              <a:r>
                <a:rPr lang="de-DE" sz="2000" dirty="0">
                  <a:solidFill>
                    <a:prstClr val="black"/>
                  </a:solidFill>
                  <a:latin typeface="Calibri Light"/>
                  <a:cs typeface="Arial"/>
                </a:rPr>
                <a:t>, nasser Schwamm)</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Flüssigkeitszufuhr</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Temperaturkontrolle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keine fiebersenkenden Medikamente</a:t>
              </a:r>
            </a:p>
            <a:p>
              <a:pPr marR="0" lvl="0" algn="l" defTabSz="914400">
                <a:lnSpc>
                  <a:spcPct val="100000"/>
                </a:lnSpc>
                <a:spcBef>
                  <a:spcPts val="0"/>
                </a:spcBef>
                <a:spcAft>
                  <a:spcPts val="0"/>
                </a:spcAft>
                <a:buClr>
                  <a:srgbClr val="3A4C9E"/>
                </a:buClr>
                <a:buSzTx/>
                <a:defRPr/>
              </a:pPr>
              <a:endParaRPr lang="de-DE" sz="2000" dirty="0">
                <a:solidFill>
                  <a:prstClr val="black"/>
                </a:solidFill>
                <a:latin typeface="Calibri Light"/>
                <a:cs typeface="Arial"/>
              </a:endParaRPr>
            </a:p>
            <a:p>
              <a:pPr marR="0" lvl="0" algn="l" defTabSz="914400">
                <a:lnSpc>
                  <a:spcPct val="100000"/>
                </a:lnSpc>
                <a:spcBef>
                  <a:spcPts val="0"/>
                </a:spcBef>
                <a:spcAft>
                  <a:spcPts val="0"/>
                </a:spcAft>
                <a:buClr>
                  <a:srgbClr val="3A4C9E"/>
                </a:buClr>
                <a:buSzTx/>
                <a:defRPr/>
              </a:pPr>
              <a:r>
                <a:rPr lang="de-DE" sz="2000" b="1" dirty="0">
                  <a:solidFill>
                    <a:srgbClr val="EC483C"/>
                  </a:solidFill>
                  <a:latin typeface="Calibri Light"/>
                  <a:cs typeface="Arial"/>
                  <a:sym typeface="Wingdings" panose="05000000000000000000" pitchFamily="2" charset="2"/>
                </a:rPr>
                <a:t> Alarmierung Rettungsdienst</a:t>
              </a:r>
              <a:endParaRPr lang="de-DE" sz="2000" b="1" dirty="0">
                <a:solidFill>
                  <a:srgbClr val="EC483C"/>
                </a:solidFill>
                <a:latin typeface="Calibri Light"/>
                <a:cs typeface="Arial"/>
              </a:endParaRPr>
            </a:p>
          </p:txBody>
        </p:sp>
      </p:grpSp>
      <p:sp>
        <p:nvSpPr>
          <p:cNvPr id="10" name="Titel 1">
            <a:extLst>
              <a:ext uri="{FF2B5EF4-FFF2-40B4-BE49-F238E27FC236}">
                <a16:creationId xmlns:a16="http://schemas.microsoft.com/office/drawing/2014/main" id="{43A6C01A-AE46-4B12-9742-A5DCF59E7EBB}"/>
              </a:ext>
            </a:extLst>
          </p:cNvPr>
          <p:cNvSpPr txBox="1">
            <a:spLocks/>
          </p:cNvSpPr>
          <p:nvPr/>
        </p:nvSpPr>
        <p:spPr bwMode="auto">
          <a:xfrm>
            <a:off x="990600" y="517525"/>
            <a:ext cx="10515600" cy="1325563"/>
          </a:xfrm>
          <a:prstGeom prst="rect">
            <a:avLst/>
          </a:prstGeom>
        </p:spPr>
        <p:txBody>
          <a:bodyPr vert="horz" lIns="91440" tIns="45720" rIns="91440" bIns="45720" rtlCol="0" anchor="ctr">
            <a:normAutofit/>
          </a:bodyPr>
          <a:lstStyle>
            <a:lvl1pPr algn="l" defTabSz="914400">
              <a:lnSpc>
                <a:spcPct val="90000"/>
              </a:lnSpc>
              <a:spcBef>
                <a:spcPts val="0"/>
              </a:spcBef>
              <a:buNone/>
              <a:defRPr sz="4400">
                <a:solidFill>
                  <a:schemeClr val="tx1"/>
                </a:solidFill>
                <a:latin typeface="+mj-lt"/>
                <a:ea typeface="+mj-ea"/>
                <a:cs typeface="+mj-cs"/>
              </a:defRPr>
            </a:lvl1pPr>
          </a:lstStyle>
          <a:p>
            <a:r>
              <a:rPr lang="de-DE" b="1" dirty="0">
                <a:solidFill>
                  <a:srgbClr val="3A4C9E"/>
                </a:solidFill>
              </a:rPr>
              <a:t>Hitzschlag</a:t>
            </a:r>
          </a:p>
        </p:txBody>
      </p:sp>
      <p:pic>
        <p:nvPicPr>
          <p:cNvPr id="13" name="Grafik 12" descr="Warnung mit einfarbiger Füllung">
            <a:extLst>
              <a:ext uri="{FF2B5EF4-FFF2-40B4-BE49-F238E27FC236}">
                <a16:creationId xmlns:a16="http://schemas.microsoft.com/office/drawing/2014/main" id="{F85ADE3E-24E0-427B-A875-CCB21F95F597}"/>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a:xfrm>
            <a:off x="10476148" y="1533004"/>
            <a:ext cx="864096" cy="864096"/>
          </a:xfrm>
          <a:prstGeom prst="rect">
            <a:avLst/>
          </a:prstGeom>
        </p:spPr>
      </p:pic>
      <p:sp>
        <p:nvSpPr>
          <p:cNvPr id="14" name="Textfeld 13">
            <a:extLst>
              <a:ext uri="{FF2B5EF4-FFF2-40B4-BE49-F238E27FC236}">
                <a16:creationId xmlns:a16="http://schemas.microsoft.com/office/drawing/2014/main" id="{6A6C6F8A-C104-4FF3-8000-DAD623647C3A}"/>
              </a:ext>
            </a:extLst>
          </p:cNvPr>
          <p:cNvSpPr txBox="1"/>
          <p:nvPr/>
        </p:nvSpPr>
        <p:spPr>
          <a:xfrm>
            <a:off x="9552384" y="2323032"/>
            <a:ext cx="2495600" cy="400110"/>
          </a:xfrm>
          <a:prstGeom prst="rect">
            <a:avLst/>
          </a:prstGeom>
          <a:noFill/>
        </p:spPr>
        <p:txBody>
          <a:bodyPr wrap="square" rtlCol="0">
            <a:spAutoFit/>
          </a:bodyPr>
          <a:lstStyle/>
          <a:p>
            <a:pPr algn="ctr"/>
            <a:r>
              <a:rPr lang="en-US" sz="2000" b="1" dirty="0" err="1">
                <a:solidFill>
                  <a:srgbClr val="EC483C"/>
                </a:solidFill>
                <a:latin typeface="+mj-lt"/>
              </a:rPr>
              <a:t>Lebensbedrohlich</a:t>
            </a:r>
            <a:r>
              <a:rPr lang="en-US" sz="2000" b="1" dirty="0">
                <a:solidFill>
                  <a:srgbClr val="EC483C"/>
                </a:solidFill>
                <a:latin typeface="+mj-lt"/>
              </a:rPr>
              <a:t>!</a:t>
            </a:r>
            <a:endParaRPr lang="de-DE" sz="2000" b="1" dirty="0">
              <a:solidFill>
                <a:srgbClr val="EC483C"/>
              </a:solidFill>
              <a:latin typeface="+mj-lt"/>
            </a:endParaRPr>
          </a:p>
        </p:txBody>
      </p:sp>
    </p:spTree>
    <p:extLst>
      <p:ext uri="{BB962C8B-B14F-4D97-AF65-F5344CB8AC3E}">
        <p14:creationId xmlns:p14="http://schemas.microsoft.com/office/powerpoint/2010/main" val="328057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D2850E-AFB6-45F3-A352-E9C29D25C30B}"/>
              </a:ext>
            </a:extLst>
          </p:cNvPr>
          <p:cNvSpPr>
            <a:spLocks noGrp="1"/>
          </p:cNvSpPr>
          <p:nvPr>
            <p:ph type="title"/>
          </p:nvPr>
        </p:nvSpPr>
        <p:spPr/>
        <p:txBody>
          <a:bodyPr/>
          <a:lstStyle/>
          <a:p>
            <a:r>
              <a:rPr lang="de-DE" b="1" dirty="0">
                <a:solidFill>
                  <a:srgbClr val="3A4C9E"/>
                </a:solidFill>
              </a:rPr>
              <a:t>Erste Hilfe Maßnahmen Hitzeerkrankungen</a:t>
            </a:r>
            <a:endParaRPr lang="de-DE" dirty="0"/>
          </a:p>
        </p:txBody>
      </p:sp>
      <p:sp>
        <p:nvSpPr>
          <p:cNvPr id="3" name="Inhaltsplatzhalter 2">
            <a:extLst>
              <a:ext uri="{FF2B5EF4-FFF2-40B4-BE49-F238E27FC236}">
                <a16:creationId xmlns:a16="http://schemas.microsoft.com/office/drawing/2014/main" id="{632790A2-D842-488E-A208-45B1E869CBB4}"/>
              </a:ext>
            </a:extLst>
          </p:cNvPr>
          <p:cNvSpPr>
            <a:spLocks noGrp="1"/>
          </p:cNvSpPr>
          <p:nvPr>
            <p:ph sz="half" idx="1"/>
          </p:nvPr>
        </p:nvSpPr>
        <p:spPr/>
        <p:txBody>
          <a:bodyPr>
            <a:normAutofit lnSpcReduction="10000"/>
          </a:bodyPr>
          <a:lstStyle/>
          <a:p>
            <a:pPr marL="0" indent="0">
              <a:buNone/>
            </a:pPr>
            <a:r>
              <a:rPr lang="de-DE" sz="2200" dirty="0">
                <a:latin typeface="+mj-lt"/>
              </a:rPr>
              <a:t>Erste Hilfe:</a:t>
            </a:r>
          </a:p>
          <a:p>
            <a:r>
              <a:rPr lang="de-DE" sz="2200" dirty="0">
                <a:latin typeface="+mj-lt"/>
              </a:rPr>
              <a:t>aus der Hitze/Sonne bringen</a:t>
            </a:r>
          </a:p>
          <a:p>
            <a:r>
              <a:rPr lang="de-DE" sz="2200" dirty="0">
                <a:latin typeface="+mj-lt"/>
              </a:rPr>
              <a:t>Kleidung öffnen bzw. entfernen</a:t>
            </a:r>
          </a:p>
          <a:p>
            <a:r>
              <a:rPr lang="de-DE" sz="2200" dirty="0">
                <a:latin typeface="+mj-lt"/>
              </a:rPr>
              <a:t>Kühlung von Kopf, Nacken, Achseln, Leisten (cool </a:t>
            </a:r>
            <a:r>
              <a:rPr lang="de-DE" sz="2200" dirty="0" err="1">
                <a:latin typeface="+mj-lt"/>
              </a:rPr>
              <a:t>packs</a:t>
            </a:r>
            <a:r>
              <a:rPr lang="de-DE" sz="2200" dirty="0">
                <a:latin typeface="+mj-lt"/>
              </a:rPr>
              <a:t>, feuchte Umschläge)</a:t>
            </a:r>
          </a:p>
          <a:p>
            <a:r>
              <a:rPr lang="de-DE" sz="2200" dirty="0">
                <a:latin typeface="+mj-lt"/>
              </a:rPr>
              <a:t>Elektrolythaltige Getränke anbieten (Mineralwasser, Elektrolytdrinks, leicht gesalzenes Wasser)</a:t>
            </a:r>
          </a:p>
          <a:p>
            <a:r>
              <a:rPr lang="de-DE" sz="2200" dirty="0">
                <a:latin typeface="+mj-lt"/>
              </a:rPr>
              <a:t>nach Möglichkeit Blutdruck, Puls, Temperatur messen</a:t>
            </a:r>
          </a:p>
          <a:p>
            <a:r>
              <a:rPr lang="de-DE" sz="2200" dirty="0">
                <a:latin typeface="+mj-lt"/>
              </a:rPr>
              <a:t>Keine fiebersenkenden Medikamente geben</a:t>
            </a:r>
          </a:p>
          <a:p>
            <a:endParaRPr lang="de-DE" dirty="0"/>
          </a:p>
        </p:txBody>
      </p:sp>
      <p:sp>
        <p:nvSpPr>
          <p:cNvPr id="4" name="Inhaltsplatzhalter 3">
            <a:extLst>
              <a:ext uri="{FF2B5EF4-FFF2-40B4-BE49-F238E27FC236}">
                <a16:creationId xmlns:a16="http://schemas.microsoft.com/office/drawing/2014/main" id="{21367E3E-A84C-434B-B2A4-C8DD6D933FF0}"/>
              </a:ext>
            </a:extLst>
          </p:cNvPr>
          <p:cNvSpPr>
            <a:spLocks noGrp="1"/>
          </p:cNvSpPr>
          <p:nvPr>
            <p:ph sz="half" idx="2"/>
          </p:nvPr>
        </p:nvSpPr>
        <p:spPr/>
        <p:txBody>
          <a:bodyPr>
            <a:normAutofit lnSpcReduction="10000"/>
          </a:bodyPr>
          <a:lstStyle/>
          <a:p>
            <a:pPr marL="0" indent="0">
              <a:buNone/>
            </a:pPr>
            <a:r>
              <a:rPr lang="de-DE" sz="2200" dirty="0" err="1">
                <a:latin typeface="+mj-lt"/>
              </a:rPr>
              <a:t>Notärzt:innen</a:t>
            </a:r>
            <a:r>
              <a:rPr lang="de-DE" sz="2200" dirty="0">
                <a:latin typeface="+mj-lt"/>
              </a:rPr>
              <a:t> verständigen bei:</a:t>
            </a:r>
          </a:p>
          <a:p>
            <a:r>
              <a:rPr lang="de-DE" sz="2200" dirty="0">
                <a:latin typeface="+mj-lt"/>
              </a:rPr>
              <a:t>Bewusstseinseintrübung mit reduzierter Ansprechbarkeit</a:t>
            </a:r>
          </a:p>
          <a:p>
            <a:r>
              <a:rPr lang="de-DE" sz="2200" dirty="0">
                <a:latin typeface="+mj-lt"/>
              </a:rPr>
              <a:t>Schweren Bewusstseinsstörungen, Verwirrtheit</a:t>
            </a:r>
          </a:p>
          <a:p>
            <a:r>
              <a:rPr lang="de-DE" sz="2200" dirty="0">
                <a:latin typeface="+mj-lt"/>
              </a:rPr>
              <a:t>Hohem/niedrigem Blutdruck</a:t>
            </a:r>
          </a:p>
          <a:p>
            <a:r>
              <a:rPr lang="de-DE" sz="2200" dirty="0">
                <a:latin typeface="+mj-lt"/>
              </a:rPr>
              <a:t>Schwerer Atemnot</a:t>
            </a:r>
          </a:p>
          <a:p>
            <a:r>
              <a:rPr lang="de-DE" sz="2200" dirty="0">
                <a:latin typeface="+mj-lt"/>
              </a:rPr>
              <a:t>fehlender Besserung bzw. Verschlechterung</a:t>
            </a:r>
          </a:p>
        </p:txBody>
      </p:sp>
    </p:spTree>
    <p:extLst>
      <p:ext uri="{BB962C8B-B14F-4D97-AF65-F5344CB8AC3E}">
        <p14:creationId xmlns:p14="http://schemas.microsoft.com/office/powerpoint/2010/main" val="3310120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en-US" b="1" dirty="0" err="1">
                <a:solidFill>
                  <a:srgbClr val="3A4C9E"/>
                </a:solidFill>
              </a:rPr>
              <a:t>Quellen</a:t>
            </a:r>
            <a:endParaRPr lang="en-US" b="1" dirty="0">
              <a:solidFill>
                <a:srgbClr val="3A4C9E"/>
              </a:solidFill>
            </a:endParaRPr>
          </a:p>
        </p:txBody>
      </p:sp>
      <p:sp>
        <p:nvSpPr>
          <p:cNvPr id="2" name="Inhaltsplatzhalter 1">
            <a:extLst>
              <a:ext uri="{FF2B5EF4-FFF2-40B4-BE49-F238E27FC236}">
                <a16:creationId xmlns:a16="http://schemas.microsoft.com/office/drawing/2014/main" id="{B0A3C528-4D8F-4F0C-A335-FE81346296E7}"/>
              </a:ext>
            </a:extLst>
          </p:cNvPr>
          <p:cNvSpPr>
            <a:spLocks noGrp="1"/>
          </p:cNvSpPr>
          <p:nvPr>
            <p:ph idx="1"/>
          </p:nvPr>
        </p:nvSpPr>
        <p:spPr/>
        <p:txBody>
          <a:bodyPr>
            <a:normAutofit/>
          </a:bodyPr>
          <a:lstStyle/>
          <a:p>
            <a:pPr marL="0" indent="0">
              <a:spcBef>
                <a:spcPts val="200"/>
              </a:spcBef>
              <a:buNone/>
            </a:pPr>
            <a:r>
              <a:rPr lang="en-US" sz="1300" dirty="0" err="1">
                <a:latin typeface="+mj-lt"/>
              </a:rPr>
              <a:t>Diese</a:t>
            </a:r>
            <a:r>
              <a:rPr lang="en-US" sz="1300" dirty="0">
                <a:latin typeface="+mj-lt"/>
              </a:rPr>
              <a:t> </a:t>
            </a:r>
            <a:r>
              <a:rPr lang="en-US" sz="1300" dirty="0" err="1">
                <a:latin typeface="+mj-lt"/>
              </a:rPr>
              <a:t>Fortbildung</a:t>
            </a:r>
            <a:r>
              <a:rPr lang="en-US" sz="1300" dirty="0">
                <a:latin typeface="+mj-lt"/>
              </a:rPr>
              <a:t> </a:t>
            </a:r>
            <a:r>
              <a:rPr lang="en-US" sz="1300" dirty="0" err="1">
                <a:latin typeface="+mj-lt"/>
              </a:rPr>
              <a:t>basiert</a:t>
            </a:r>
            <a:r>
              <a:rPr lang="en-US" sz="1300" dirty="0">
                <a:latin typeface="+mj-lt"/>
              </a:rPr>
              <a:t> auf:</a:t>
            </a:r>
          </a:p>
          <a:p>
            <a:pPr>
              <a:spcBef>
                <a:spcPts val="200"/>
              </a:spcBef>
            </a:pPr>
            <a:r>
              <a:rPr lang="de-DE" sz="1300" dirty="0">
                <a:latin typeface="+mj-lt"/>
              </a:rPr>
              <a:t>Materialien der „Bildungsangebote für medizinische Fachangestellte und Pflegepersonen - Hitzeassoziierte Gesundheitsprobleme“ der LMU München: </a:t>
            </a:r>
            <a:r>
              <a:rPr lang="de-DE" sz="1300" dirty="0">
                <a:latin typeface="+mj-lt"/>
                <a:hlinkClick r:id="rId3"/>
              </a:rPr>
              <a:t>http://www.klinikum.uni-muenchen.de/Bildungsmodule-Aerzte/de/bildungsmodule-mfa/Materialien-Hitze-Gesundheit/index.html</a:t>
            </a:r>
            <a:r>
              <a:rPr lang="de-DE" sz="1300" dirty="0">
                <a:latin typeface="+mj-lt"/>
              </a:rPr>
              <a:t> </a:t>
            </a:r>
            <a:endParaRPr lang="en-US" sz="1300" dirty="0">
              <a:latin typeface="+mj-lt"/>
            </a:endParaRPr>
          </a:p>
          <a:p>
            <a:pPr marL="0" indent="0">
              <a:spcBef>
                <a:spcPts val="200"/>
              </a:spcBef>
              <a:buNone/>
            </a:pPr>
            <a:endParaRPr lang="en-US" sz="1300" dirty="0">
              <a:latin typeface="+mj-lt"/>
            </a:endParaRPr>
          </a:p>
          <a:p>
            <a:pPr marL="0" indent="0">
              <a:spcBef>
                <a:spcPts val="200"/>
              </a:spcBef>
              <a:buNone/>
            </a:pPr>
            <a:r>
              <a:rPr lang="en-US" sz="1300" dirty="0" err="1">
                <a:latin typeface="+mj-lt"/>
              </a:rPr>
              <a:t>Weitere</a:t>
            </a:r>
            <a:r>
              <a:rPr lang="en-US" sz="1300" dirty="0">
                <a:latin typeface="+mj-lt"/>
              </a:rPr>
              <a:t> </a:t>
            </a:r>
            <a:r>
              <a:rPr lang="en-US" sz="1300" dirty="0" err="1">
                <a:latin typeface="+mj-lt"/>
              </a:rPr>
              <a:t>Quellen</a:t>
            </a:r>
            <a:r>
              <a:rPr lang="en-US" sz="1300" dirty="0">
                <a:latin typeface="+mj-lt"/>
              </a:rPr>
              <a:t>:</a:t>
            </a:r>
          </a:p>
          <a:p>
            <a:pPr>
              <a:spcBef>
                <a:spcPts val="200"/>
              </a:spcBef>
            </a:pPr>
            <a:r>
              <a:rPr lang="de-DE" sz="1300" dirty="0">
                <a:latin typeface="+mj-lt"/>
              </a:rPr>
              <a:t>WHO Regionalbüro für Europa (2019): Gesundheitshinweise zur Prävention hitzebedingter Gesundheitsschäden – neue und aktualisierte Hinweise für unterschiedliche Zielgruppen, Kopenhagen: </a:t>
            </a:r>
            <a:r>
              <a:rPr lang="de-DE" sz="1300" dirty="0">
                <a:latin typeface="+mj-lt"/>
                <a:hlinkClick r:id="rId4"/>
              </a:rPr>
              <a:t>http://www.euro.who.int/__data/assets/pdf_file/0015/402072/PublicHealth-German5bis.pdf?ua=1</a:t>
            </a:r>
            <a:r>
              <a:rPr lang="de-DE" sz="1300" dirty="0">
                <a:latin typeface="+mj-lt"/>
              </a:rPr>
              <a:t> </a:t>
            </a:r>
          </a:p>
          <a:p>
            <a:pPr>
              <a:spcBef>
                <a:spcPts val="200"/>
              </a:spcBef>
            </a:pPr>
            <a:r>
              <a:rPr lang="de-DE" sz="1300" dirty="0">
                <a:latin typeface="+mj-lt"/>
              </a:rPr>
              <a:t>LMU München (2021): Hitzemaßnahmenplan für stationäre Einrichtungen der Altenpflege – Empfehlungen aus der Praxis für die Praxis, München: </a:t>
            </a:r>
            <a:r>
              <a:rPr lang="de-DE" sz="1300" dirty="0">
                <a:latin typeface="+mj-lt"/>
                <a:hlinkClick r:id="rId5"/>
              </a:rPr>
              <a:t>http://www.klinikum.uni-muenchen.de/Bildungsmodule-Aerzte/download/de/Klima3/Massnahmenplan/neu/LMU_Klinikum-Hitzemassnahmenplan_ONLINE.pdf</a:t>
            </a:r>
            <a:r>
              <a:rPr lang="de-DE" sz="1300" dirty="0">
                <a:latin typeface="+mj-lt"/>
              </a:rPr>
              <a:t> </a:t>
            </a:r>
          </a:p>
          <a:p>
            <a:pPr>
              <a:spcBef>
                <a:spcPts val="200"/>
              </a:spcBef>
            </a:pPr>
            <a:r>
              <a:rPr lang="de-DE" sz="1300" dirty="0">
                <a:latin typeface="+mj-lt"/>
              </a:rPr>
              <a:t>KLUG – Deutsche Allianz Klimawandel und Gesundheit e.V. (2021): Informationen für Pflegeheimleitungen zum Gesundheitsschutz Ihrer Bewohner*innen bei Hitzewellen unter Berücksichtigung der Corona-Situation, online verfügbar unter: </a:t>
            </a:r>
            <a:r>
              <a:rPr lang="de-DE" sz="1300" dirty="0">
                <a:latin typeface="+mj-lt"/>
                <a:hlinkClick r:id="rId6"/>
              </a:rPr>
              <a:t>https://www.klimawandel-gesundheit.de/wp-content/uploads/2021/06/2021-06-Hitze-Infoblatt-Pflegeheim.pdf</a:t>
            </a:r>
            <a:r>
              <a:rPr lang="de-DE" sz="1300" dirty="0">
                <a:latin typeface="+mj-lt"/>
              </a:rPr>
              <a:t> </a:t>
            </a:r>
          </a:p>
          <a:p>
            <a:pPr>
              <a:spcBef>
                <a:spcPts val="200"/>
              </a:spcBef>
            </a:pPr>
            <a:r>
              <a:rPr lang="de-DE" sz="1300" dirty="0">
                <a:latin typeface="+mj-lt"/>
              </a:rPr>
              <a:t>KLUG – Deutsche Allianz Klimawandel und Gesundheit e.V. (2021): Informationen für </a:t>
            </a:r>
            <a:r>
              <a:rPr lang="de-DE" sz="1300" dirty="0" err="1">
                <a:latin typeface="+mj-lt"/>
              </a:rPr>
              <a:t>Ärzt</a:t>
            </a:r>
            <a:r>
              <a:rPr lang="de-DE" sz="1300" dirty="0">
                <a:latin typeface="+mj-lt"/>
              </a:rPr>
              <a:t>*innen zu Gesundheitsschutz in Hitzewellen bei Covid-19 Pandemie, online verfügbar unter: </a:t>
            </a:r>
            <a:r>
              <a:rPr lang="de-DE" sz="1300" dirty="0">
                <a:latin typeface="+mj-lt"/>
                <a:hlinkClick r:id="rId7"/>
              </a:rPr>
              <a:t>https://www.klimawandel-gesundheit.de/wp-content/uploads/2021/06/2021-06-Hitze-Infoblatt-A%CC%88rzte.pdf</a:t>
            </a:r>
            <a:r>
              <a:rPr lang="de-DE" sz="1300" dirty="0">
                <a:latin typeface="+mj-lt"/>
              </a:rPr>
              <a:t> </a:t>
            </a:r>
          </a:p>
        </p:txBody>
      </p:sp>
    </p:spTree>
    <p:extLst>
      <p:ext uri="{BB962C8B-B14F-4D97-AF65-F5344CB8AC3E}">
        <p14:creationId xmlns:p14="http://schemas.microsoft.com/office/powerpoint/2010/main" val="398366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p:txBody>
          <a:bodyPr/>
          <a:lstStyle/>
          <a:p>
            <a:pPr>
              <a:defRPr/>
            </a:pPr>
            <a:r>
              <a:rPr lang="en-US" dirty="0"/>
              <a:t> </a:t>
            </a:r>
            <a:endParaRPr dirty="0"/>
          </a:p>
        </p:txBody>
      </p:sp>
      <p:sp>
        <p:nvSpPr>
          <p:cNvPr id="7" name="Titel 1">
            <a:extLst>
              <a:ext uri="{FF2B5EF4-FFF2-40B4-BE49-F238E27FC236}">
                <a16:creationId xmlns:a16="http://schemas.microsoft.com/office/drawing/2014/main" id="{7B0BA641-A60C-4718-8AD0-3929EE024E67}"/>
              </a:ext>
            </a:extLst>
          </p:cNvPr>
          <p:cNvSpPr txBox="1">
            <a:spLocks/>
          </p:cNvSpPr>
          <p:nvPr/>
        </p:nvSpPr>
        <p:spPr bwMode="auto">
          <a:xfrm>
            <a:off x="1524000" y="2733072"/>
            <a:ext cx="9144000" cy="2588595"/>
          </a:xfrm>
          <a:prstGeom prst="rect">
            <a:avLst/>
          </a:prstGeom>
        </p:spPr>
        <p:txBody>
          <a:bodyPr vert="horz" lIns="91440" tIns="45720" rIns="91440" bIns="45720" rtlCol="0" anchor="b">
            <a:normAutofit/>
          </a:bodyPr>
          <a:lstStyle>
            <a:lvl1pPr algn="ctr" defTabSz="914400">
              <a:lnSpc>
                <a:spcPct val="90000"/>
              </a:lnSpc>
              <a:spcBef>
                <a:spcPts val="0"/>
              </a:spcBef>
              <a:buNone/>
              <a:defRPr sz="6000">
                <a:solidFill>
                  <a:schemeClr val="tx1"/>
                </a:solidFill>
                <a:latin typeface="+mj-lt"/>
                <a:ea typeface="+mj-ea"/>
                <a:cs typeface="+mj-cs"/>
              </a:defRPr>
            </a:lvl1pPr>
          </a:lstStyle>
          <a:p>
            <a:r>
              <a:rPr lang="de-DE" dirty="0">
                <a:solidFill>
                  <a:srgbClr val="3A4C9E"/>
                </a:solidFill>
              </a:rPr>
              <a:t>Hitzebedingte Gesundheitsprobleme</a:t>
            </a:r>
          </a:p>
        </p:txBody>
      </p:sp>
      <p:sp>
        <p:nvSpPr>
          <p:cNvPr id="8" name="Untertitel 2">
            <a:extLst>
              <a:ext uri="{FF2B5EF4-FFF2-40B4-BE49-F238E27FC236}">
                <a16:creationId xmlns:a16="http://schemas.microsoft.com/office/drawing/2014/main" id="{528BFEB4-9178-4EB6-B85C-6410B16A9116}"/>
              </a:ext>
            </a:extLst>
          </p:cNvPr>
          <p:cNvSpPr>
            <a:spLocks noGrp="1"/>
          </p:cNvSpPr>
          <p:nvPr>
            <p:ph type="subTitle" idx="1"/>
          </p:nvPr>
        </p:nvSpPr>
        <p:spPr>
          <a:xfrm>
            <a:off x="1524000" y="5604640"/>
            <a:ext cx="9144000" cy="1043152"/>
          </a:xfrm>
        </p:spPr>
        <p:txBody>
          <a:bodyPr>
            <a:normAutofit fontScale="85000" lnSpcReduction="20000"/>
          </a:bodyPr>
          <a:lstStyle/>
          <a:p>
            <a:r>
              <a:rPr lang="en-US" dirty="0">
                <a:solidFill>
                  <a:srgbClr val="3A4C9E"/>
                </a:solidFill>
                <a:latin typeface="+mj-lt"/>
              </a:rPr>
              <a:t>Deutsche Allianz </a:t>
            </a:r>
            <a:r>
              <a:rPr lang="en-US" dirty="0" err="1">
                <a:solidFill>
                  <a:srgbClr val="3A4C9E"/>
                </a:solidFill>
                <a:latin typeface="+mj-lt"/>
              </a:rPr>
              <a:t>Klimawandel</a:t>
            </a:r>
            <a:r>
              <a:rPr lang="en-US" dirty="0">
                <a:solidFill>
                  <a:srgbClr val="3A4C9E"/>
                </a:solidFill>
                <a:latin typeface="+mj-lt"/>
              </a:rPr>
              <a:t> und Gesundheit </a:t>
            </a:r>
            <a:r>
              <a:rPr lang="en-US" dirty="0" err="1">
                <a:solidFill>
                  <a:srgbClr val="3A4C9E"/>
                </a:solidFill>
                <a:latin typeface="+mj-lt"/>
              </a:rPr>
              <a:t>e.V.</a:t>
            </a:r>
            <a:endParaRPr lang="en-US" dirty="0">
              <a:solidFill>
                <a:srgbClr val="3A4C9E"/>
              </a:solidFill>
              <a:latin typeface="+mj-lt"/>
            </a:endParaRPr>
          </a:p>
          <a:p>
            <a:r>
              <a:rPr lang="en-US" dirty="0" smtClean="0">
                <a:solidFill>
                  <a:srgbClr val="3A4C9E"/>
                </a:solidFill>
                <a:latin typeface="+mj-lt"/>
              </a:rPr>
              <a:t>KLUG</a:t>
            </a:r>
          </a:p>
          <a:p>
            <a:r>
              <a:rPr lang="en-US" dirty="0" smtClean="0">
                <a:solidFill>
                  <a:srgbClr val="3A4C9E"/>
                </a:solidFill>
                <a:latin typeface="+mj-lt"/>
              </a:rPr>
              <a:t>Stand </a:t>
            </a:r>
            <a:r>
              <a:rPr lang="en-US" dirty="0" err="1" smtClean="0">
                <a:solidFill>
                  <a:srgbClr val="3A4C9E"/>
                </a:solidFill>
                <a:latin typeface="+mj-lt"/>
              </a:rPr>
              <a:t>Juni</a:t>
            </a:r>
            <a:r>
              <a:rPr lang="en-US" dirty="0" smtClean="0">
                <a:solidFill>
                  <a:srgbClr val="3A4C9E"/>
                </a:solidFill>
                <a:latin typeface="+mj-lt"/>
              </a:rPr>
              <a:t> 2022</a:t>
            </a:r>
            <a:endParaRPr lang="en-US" dirty="0">
              <a:solidFill>
                <a:srgbClr val="3A4C9E"/>
              </a:solidFill>
              <a:latin typeface="+mj-lt"/>
            </a:endParaRPr>
          </a:p>
        </p:txBody>
      </p:sp>
    </p:spTree>
    <p:extLst>
      <p:ext uri="{BB962C8B-B14F-4D97-AF65-F5344CB8AC3E}">
        <p14:creationId xmlns:p14="http://schemas.microsoft.com/office/powerpoint/2010/main" val="332087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Grafik 3"/>
          <p:cNvPicPr>
            <a:picLocks noChangeAspect="1"/>
          </p:cNvPicPr>
          <p:nvPr/>
        </p:nvPicPr>
        <p:blipFill>
          <a:blip r:embed="rId3"/>
          <a:stretch/>
        </p:blipFill>
        <p:spPr bwMode="auto">
          <a:xfrm>
            <a:off x="854021" y="1312251"/>
            <a:ext cx="5440149" cy="5502679"/>
          </a:xfrm>
          <a:prstGeom prst="rect">
            <a:avLst/>
          </a:prstGeom>
        </p:spPr>
      </p:pic>
      <p:sp>
        <p:nvSpPr>
          <p:cNvPr id="5" name="Titel 2"/>
          <p:cNvSpPr>
            <a:spLocks noGrp="1"/>
          </p:cNvSpPr>
          <p:nvPr>
            <p:ph type="title"/>
          </p:nvPr>
        </p:nvSpPr>
        <p:spPr bwMode="auto"/>
        <p:txBody>
          <a:bodyPr/>
          <a:lstStyle/>
          <a:p>
            <a:pPr>
              <a:defRPr/>
            </a:pPr>
            <a:r>
              <a:rPr lang="de-DE" b="1" dirty="0">
                <a:solidFill>
                  <a:srgbClr val="3A4C9E"/>
                </a:solidFill>
              </a:rPr>
              <a:t>Überblick Folgen von Hitze</a:t>
            </a:r>
            <a:endParaRPr dirty="0"/>
          </a:p>
        </p:txBody>
      </p:sp>
      <p:sp>
        <p:nvSpPr>
          <p:cNvPr id="3" name="Inhaltsplatzhalter 2">
            <a:extLst>
              <a:ext uri="{FF2B5EF4-FFF2-40B4-BE49-F238E27FC236}">
                <a16:creationId xmlns:a16="http://schemas.microsoft.com/office/drawing/2014/main" id="{C5D71CEB-9D29-44A7-B53E-7177C398EA0B}"/>
              </a:ext>
            </a:extLst>
          </p:cNvPr>
          <p:cNvSpPr>
            <a:spLocks noGrp="1"/>
          </p:cNvSpPr>
          <p:nvPr>
            <p:ph sz="half" idx="2"/>
          </p:nvPr>
        </p:nvSpPr>
        <p:spPr>
          <a:xfrm>
            <a:off x="6990725" y="1693862"/>
            <a:ext cx="5181600" cy="4351338"/>
          </a:xfrm>
        </p:spPr>
        <p:txBody>
          <a:bodyPr/>
          <a:lstStyle/>
          <a:p>
            <a:pPr marL="342900" indent="-342900" algn="just">
              <a:buFont typeface="Arial" panose="020B0604020202020204" pitchFamily="34" charset="0"/>
              <a:buChar char="•"/>
              <a:defRPr/>
            </a:pPr>
            <a:r>
              <a:rPr lang="de-DE" sz="2800" dirty="0">
                <a:latin typeface="+mj-lt"/>
              </a:rPr>
              <a:t>Exsikkose</a:t>
            </a:r>
          </a:p>
          <a:p>
            <a:pPr marL="342900" indent="-342900" algn="just">
              <a:buFont typeface="Arial" panose="020B0604020202020204" pitchFamily="34" charset="0"/>
              <a:buChar char="•"/>
              <a:defRPr/>
            </a:pPr>
            <a:r>
              <a:rPr lang="de-DE" sz="2800" dirty="0">
                <a:latin typeface="+mj-lt"/>
              </a:rPr>
              <a:t>Hitzeausschlag</a:t>
            </a:r>
          </a:p>
          <a:p>
            <a:pPr marL="342900" indent="-342900" algn="just">
              <a:buFont typeface="Arial" panose="020B0604020202020204" pitchFamily="34" charset="0"/>
              <a:buChar char="•"/>
              <a:defRPr/>
            </a:pPr>
            <a:r>
              <a:rPr lang="de-DE" sz="2800" dirty="0">
                <a:latin typeface="+mj-lt"/>
              </a:rPr>
              <a:t>Hitzekrampf</a:t>
            </a:r>
          </a:p>
          <a:p>
            <a:pPr marL="342900" indent="-342900" algn="just">
              <a:buFont typeface="Arial" panose="020B0604020202020204" pitchFamily="34" charset="0"/>
              <a:buChar char="•"/>
              <a:defRPr/>
            </a:pPr>
            <a:r>
              <a:rPr lang="de-DE" sz="2800" dirty="0">
                <a:latin typeface="+mj-lt"/>
              </a:rPr>
              <a:t>Hitzekollaps</a:t>
            </a:r>
          </a:p>
          <a:p>
            <a:pPr marL="342900" indent="-342900" algn="just">
              <a:buFont typeface="Arial" panose="020B0604020202020204" pitchFamily="34" charset="0"/>
              <a:buChar char="•"/>
              <a:defRPr/>
            </a:pPr>
            <a:r>
              <a:rPr lang="de-DE" sz="2800" dirty="0">
                <a:latin typeface="+mj-lt"/>
              </a:rPr>
              <a:t>Sonnenstich</a:t>
            </a:r>
          </a:p>
          <a:p>
            <a:pPr marL="342900" indent="-342900" algn="just">
              <a:buFont typeface="Arial" panose="020B0604020202020204" pitchFamily="34" charset="0"/>
              <a:buChar char="•"/>
              <a:defRPr/>
            </a:pPr>
            <a:r>
              <a:rPr lang="de-DE" sz="2800" dirty="0">
                <a:latin typeface="+mj-lt"/>
              </a:rPr>
              <a:t>Hitzeerschöpfung</a:t>
            </a:r>
          </a:p>
          <a:p>
            <a:pPr marL="342900" indent="-342900" algn="just">
              <a:buFont typeface="Arial" panose="020B0604020202020204" pitchFamily="34" charset="0"/>
              <a:buChar char="•"/>
              <a:defRPr/>
            </a:pPr>
            <a:r>
              <a:rPr lang="de-DE" sz="2800" dirty="0">
                <a:latin typeface="+mj-lt"/>
              </a:rPr>
              <a:t>Hitzschlag</a:t>
            </a:r>
            <a:endParaRPr lang="de-DE" dirty="0"/>
          </a:p>
        </p:txBody>
      </p:sp>
      <p:sp>
        <p:nvSpPr>
          <p:cNvPr id="7" name="Textfeld 6">
            <a:extLst>
              <a:ext uri="{FF2B5EF4-FFF2-40B4-BE49-F238E27FC236}">
                <a16:creationId xmlns:a16="http://schemas.microsoft.com/office/drawing/2014/main" id="{6941E2D0-39FF-4A90-9416-2E6E05FBFA53}"/>
              </a:ext>
            </a:extLst>
          </p:cNvPr>
          <p:cNvSpPr txBox="1"/>
          <p:nvPr/>
        </p:nvSpPr>
        <p:spPr bwMode="auto">
          <a:xfrm>
            <a:off x="4690586" y="6492875"/>
            <a:ext cx="4890939" cy="261610"/>
          </a:xfrm>
          <a:prstGeom prst="rect">
            <a:avLst/>
          </a:prstGeom>
          <a:noFill/>
        </p:spPr>
        <p:txBody>
          <a:bodyPr wrap="square">
            <a:spAutoFit/>
          </a:bodyPr>
          <a:lstStyle/>
          <a:p>
            <a:r>
              <a:rPr lang="de-DE" sz="1100" dirty="0">
                <a:latin typeface="+mj-lt"/>
              </a:rPr>
              <a:t>Quelle: </a:t>
            </a:r>
            <a:r>
              <a:rPr lang="de-DE" sz="1100" dirty="0">
                <a:latin typeface="+mj-lt"/>
                <a:hlinkClick r:id="rId4"/>
              </a:rPr>
              <a:t>https://www.klimawandel-gesundheit.de/hitze-und-ihre-folgen/</a:t>
            </a:r>
            <a:r>
              <a:rPr lang="de-DE" sz="1100" dirty="0">
                <a:latin typeface="+mj-l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solidFill>
                  <a:srgbClr val="3A4C9E"/>
                </a:solidFill>
              </a:rPr>
              <a:t> </a:t>
            </a:r>
            <a:endParaRPr lang="de-DE" dirty="0"/>
          </a:p>
        </p:txBody>
      </p:sp>
      <p:grpSp>
        <p:nvGrpSpPr>
          <p:cNvPr id="6" name="Gruppieren 5">
            <a:extLst>
              <a:ext uri="{FF2B5EF4-FFF2-40B4-BE49-F238E27FC236}">
                <a16:creationId xmlns:a16="http://schemas.microsoft.com/office/drawing/2014/main" id="{EB3A0AEB-B102-464A-9F06-1AD3C6E1A728}"/>
              </a:ext>
            </a:extLst>
          </p:cNvPr>
          <p:cNvGrpSpPr/>
          <p:nvPr/>
        </p:nvGrpSpPr>
        <p:grpSpPr>
          <a:xfrm>
            <a:off x="957720" y="1930150"/>
            <a:ext cx="10276561" cy="3947122"/>
            <a:chOff x="957719" y="1079374"/>
            <a:chExt cx="10276561" cy="2997698"/>
          </a:xfrm>
        </p:grpSpPr>
        <p:sp>
          <p:nvSpPr>
            <p:cNvPr id="5" name="Rechteck: abgerundete Ecken 28">
              <a:extLst>
                <a:ext uri="{FF2B5EF4-FFF2-40B4-BE49-F238E27FC236}">
                  <a16:creationId xmlns:a16="http://schemas.microsoft.com/office/drawing/2014/main" id="{A4F2E0DA-F1BB-4113-91FF-EB5025728DBC}"/>
                </a:ext>
              </a:extLst>
            </p:cNvPr>
            <p:cNvSpPr>
              <a:spLocks noChangeAspect="1"/>
            </p:cNvSpPr>
            <p:nvPr/>
          </p:nvSpPr>
          <p:spPr bwMode="auto">
            <a:xfrm>
              <a:off x="957719" y="1079374"/>
              <a:ext cx="10276561" cy="2614885"/>
            </a:xfrm>
            <a:prstGeom prst="roundRect">
              <a:avLst>
                <a:gd name="adj" fmla="val 16667"/>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rtlCol="0" anchor="t" anchorCtr="0">
              <a:noAutofit/>
            </a:bodyPr>
            <a:lstStyle/>
            <a:p>
              <a:pPr marL="0" marR="0" lvl="0" indent="0" algn="l" defTabSz="914400">
                <a:lnSpc>
                  <a:spcPct val="100000"/>
                </a:lnSpc>
                <a:spcBef>
                  <a:spcPts val="0"/>
                </a:spcBef>
                <a:spcAft>
                  <a:spcPts val="0"/>
                </a:spcAft>
                <a:buClrTx/>
                <a:buSzTx/>
                <a:buFont typeface="Arial"/>
                <a:buNone/>
                <a:defRPr/>
              </a:pPr>
              <a:r>
                <a:rPr lang="de-DE" sz="2200" i="0" u="none" strike="noStrike" cap="none" spc="0" dirty="0">
                  <a:ln>
                    <a:noFill/>
                  </a:ln>
                  <a:solidFill>
                    <a:srgbClr val="3A4C9E"/>
                  </a:solidFill>
                  <a:latin typeface="Calibri Light"/>
                  <a:cs typeface="Arial"/>
                </a:rPr>
                <a:t>= Zustand des Flüssigkeits- bzw. Wassermangels im Körper</a:t>
              </a:r>
            </a:p>
          </p:txBody>
        </p:sp>
        <p:sp>
          <p:nvSpPr>
            <p:cNvPr id="4" name="Textfeld 3">
              <a:extLst>
                <a:ext uri="{FF2B5EF4-FFF2-40B4-BE49-F238E27FC236}">
                  <a16:creationId xmlns:a16="http://schemas.microsoft.com/office/drawing/2014/main" id="{18608967-7784-4B32-A291-1EF2D33996F3}"/>
                </a:ext>
              </a:extLst>
            </p:cNvPr>
            <p:cNvSpPr txBox="1"/>
            <p:nvPr/>
          </p:nvSpPr>
          <p:spPr>
            <a:xfrm>
              <a:off x="968618" y="1780197"/>
              <a:ext cx="10265662" cy="2296875"/>
            </a:xfrm>
            <a:prstGeom prst="rect">
              <a:avLst/>
            </a:prstGeom>
            <a:noFill/>
          </p:spPr>
          <p:txBody>
            <a:bodyPr wrap="square" lIns="396000" rIns="396000" numCol="2" spcCol="216000" rtlCol="0">
              <a:noAutofit/>
            </a:bodyPr>
            <a:lstStyle/>
            <a:p>
              <a:pPr marL="0" marR="0" lvl="0" indent="0" algn="l" defTabSz="914400">
                <a:lnSpc>
                  <a:spcPct val="100000"/>
                </a:lnSpc>
                <a:spcBef>
                  <a:spcPts val="0"/>
                </a:spcBef>
                <a:spcAft>
                  <a:spcPts val="0"/>
                </a:spcAft>
                <a:buClrTx/>
                <a:buSzTx/>
                <a:buFont typeface="Arial"/>
                <a:buNone/>
                <a:defRPr/>
              </a:pPr>
              <a:r>
                <a:rPr lang="de-DE" sz="2000" b="1" i="0" u="none" strike="noStrike" cap="none" spc="0" dirty="0">
                  <a:ln>
                    <a:noFill/>
                  </a:ln>
                  <a:solidFill>
                    <a:srgbClr val="3A4C9E"/>
                  </a:solidFill>
                  <a:latin typeface="Calibri Light"/>
                  <a:cs typeface="Arial"/>
                </a:rPr>
                <a:t>Symptome: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Durst (nicht immer)</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Trockene Haut/Schleimhäute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Benommenheit, Desorientierung</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Schwäche, Müdigkeit</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b="0" i="0" u="none" strike="noStrike" cap="none" spc="0" dirty="0">
                  <a:ln>
                    <a:noFill/>
                  </a:ln>
                  <a:solidFill>
                    <a:prstClr val="black"/>
                  </a:solidFill>
                  <a:latin typeface="Calibri Light"/>
                  <a:cs typeface="Arial"/>
                </a:rPr>
                <a:t>Niedriger Blutdruck</a:t>
              </a:r>
              <a:endParaRPr lang="de-DE" sz="2000" dirty="0">
                <a:solidFill>
                  <a:prstClr val="black"/>
                </a:solidFill>
                <a:latin typeface="Calibri Light"/>
                <a:cs typeface="Arial"/>
              </a:endParaRPr>
            </a:p>
            <a:p>
              <a:pPr marL="0" marR="0" lvl="0" indent="0" algn="l" defTabSz="914400">
                <a:lnSpc>
                  <a:spcPct val="100000"/>
                </a:lnSpc>
                <a:spcBef>
                  <a:spcPts val="0"/>
                </a:spcBef>
                <a:spcAft>
                  <a:spcPts val="0"/>
                </a:spcAft>
                <a:buClrTx/>
                <a:buSzTx/>
                <a:buFont typeface="Arial"/>
                <a:buNone/>
                <a:defRPr/>
              </a:pPr>
              <a:endParaRPr lang="de-DE" sz="2000" b="1" dirty="0">
                <a:solidFill>
                  <a:srgbClr val="3A4C9E"/>
                </a:solidFill>
                <a:latin typeface="Calibri Light"/>
                <a:cs typeface="Arial"/>
              </a:endParaRPr>
            </a:p>
            <a:p>
              <a:pPr marL="0" marR="0" lvl="0" indent="0" algn="l" defTabSz="914400">
                <a:lnSpc>
                  <a:spcPct val="100000"/>
                </a:lnSpc>
                <a:spcBef>
                  <a:spcPts val="0"/>
                </a:spcBef>
                <a:spcAft>
                  <a:spcPts val="0"/>
                </a:spcAft>
                <a:buClrTx/>
                <a:buSzTx/>
                <a:buFont typeface="Arial"/>
                <a:buNone/>
                <a:defRPr/>
              </a:pPr>
              <a:endParaRPr lang="de-DE" sz="2000" b="1" dirty="0">
                <a:solidFill>
                  <a:srgbClr val="3A4C9E"/>
                </a:solidFill>
                <a:latin typeface="Calibri Light"/>
                <a:cs typeface="Arial"/>
              </a:endParaRPr>
            </a:p>
            <a:p>
              <a:pPr marL="0" marR="0" lvl="0" indent="0" algn="l" defTabSz="914400">
                <a:lnSpc>
                  <a:spcPct val="100000"/>
                </a:lnSpc>
                <a:spcBef>
                  <a:spcPts val="0"/>
                </a:spcBef>
                <a:spcAft>
                  <a:spcPts val="0"/>
                </a:spcAft>
                <a:buClrTx/>
                <a:buSzTx/>
                <a:buFont typeface="Arial"/>
                <a:buNone/>
                <a:defRPr/>
              </a:pPr>
              <a:endParaRPr lang="de-DE" sz="2000" b="1" dirty="0">
                <a:solidFill>
                  <a:srgbClr val="3A4C9E"/>
                </a:solidFill>
                <a:latin typeface="Calibri Light"/>
                <a:cs typeface="Arial"/>
              </a:endParaRPr>
            </a:p>
            <a:p>
              <a:pPr marL="0" marR="0" lvl="0" indent="0" algn="l" defTabSz="914400">
                <a:lnSpc>
                  <a:spcPct val="100000"/>
                </a:lnSpc>
                <a:spcBef>
                  <a:spcPts val="0"/>
                </a:spcBef>
                <a:spcAft>
                  <a:spcPts val="0"/>
                </a:spcAft>
                <a:buClrTx/>
                <a:buSzTx/>
                <a:buFont typeface="Arial"/>
                <a:buNone/>
                <a:defRPr/>
              </a:pPr>
              <a:r>
                <a:rPr lang="de-DE" sz="2000" b="1" dirty="0">
                  <a:solidFill>
                    <a:srgbClr val="3A4C9E"/>
                  </a:solidFill>
                  <a:latin typeface="Calibri Light"/>
                  <a:cs typeface="Arial"/>
                </a:rPr>
                <a:t>Maßnahmen: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Orale Flüssigkeitszufuhr</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ggf. subkutan oder per Infusion </a:t>
              </a:r>
            </a:p>
          </p:txBody>
        </p:sp>
      </p:grpSp>
      <p:sp>
        <p:nvSpPr>
          <p:cNvPr id="10" name="Titel 1">
            <a:extLst>
              <a:ext uri="{FF2B5EF4-FFF2-40B4-BE49-F238E27FC236}">
                <a16:creationId xmlns:a16="http://schemas.microsoft.com/office/drawing/2014/main" id="{43A6C01A-AE46-4B12-9742-A5DCF59E7EBB}"/>
              </a:ext>
            </a:extLst>
          </p:cNvPr>
          <p:cNvSpPr txBox="1">
            <a:spLocks/>
          </p:cNvSpPr>
          <p:nvPr/>
        </p:nvSpPr>
        <p:spPr bwMode="auto">
          <a:xfrm>
            <a:off x="990600" y="517525"/>
            <a:ext cx="10515600" cy="1325563"/>
          </a:xfrm>
          <a:prstGeom prst="rect">
            <a:avLst/>
          </a:prstGeom>
        </p:spPr>
        <p:txBody>
          <a:bodyPr vert="horz" lIns="91440" tIns="45720" rIns="91440" bIns="45720" rtlCol="0" anchor="ctr">
            <a:normAutofit/>
          </a:bodyPr>
          <a:lstStyle>
            <a:lvl1pPr algn="l" defTabSz="914400">
              <a:lnSpc>
                <a:spcPct val="90000"/>
              </a:lnSpc>
              <a:spcBef>
                <a:spcPts val="0"/>
              </a:spcBef>
              <a:buNone/>
              <a:defRPr sz="4400">
                <a:solidFill>
                  <a:schemeClr val="tx1"/>
                </a:solidFill>
                <a:latin typeface="+mj-lt"/>
                <a:ea typeface="+mj-ea"/>
                <a:cs typeface="+mj-cs"/>
              </a:defRPr>
            </a:lvl1pPr>
          </a:lstStyle>
          <a:p>
            <a:r>
              <a:rPr lang="de-DE" b="1" dirty="0">
                <a:solidFill>
                  <a:srgbClr val="3A4C9E"/>
                </a:solidFill>
              </a:rPr>
              <a:t>Exsikkose</a:t>
            </a:r>
          </a:p>
        </p:txBody>
      </p:sp>
    </p:spTree>
    <p:extLst>
      <p:ext uri="{BB962C8B-B14F-4D97-AF65-F5344CB8AC3E}">
        <p14:creationId xmlns:p14="http://schemas.microsoft.com/office/powerpoint/2010/main" val="316795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solidFill>
                  <a:srgbClr val="3A4C9E"/>
                </a:solidFill>
              </a:rPr>
              <a:t> </a:t>
            </a:r>
            <a:endParaRPr lang="de-DE" dirty="0"/>
          </a:p>
        </p:txBody>
      </p:sp>
      <p:grpSp>
        <p:nvGrpSpPr>
          <p:cNvPr id="6" name="Gruppieren 5">
            <a:extLst>
              <a:ext uri="{FF2B5EF4-FFF2-40B4-BE49-F238E27FC236}">
                <a16:creationId xmlns:a16="http://schemas.microsoft.com/office/drawing/2014/main" id="{EB3A0AEB-B102-464A-9F06-1AD3C6E1A728}"/>
              </a:ext>
            </a:extLst>
          </p:cNvPr>
          <p:cNvGrpSpPr/>
          <p:nvPr/>
        </p:nvGrpSpPr>
        <p:grpSpPr>
          <a:xfrm>
            <a:off x="957720" y="1930150"/>
            <a:ext cx="10276561" cy="3947122"/>
            <a:chOff x="957719" y="1079374"/>
            <a:chExt cx="10276561" cy="2997698"/>
          </a:xfrm>
        </p:grpSpPr>
        <p:sp>
          <p:nvSpPr>
            <p:cNvPr id="5" name="Rechteck: abgerundete Ecken 28">
              <a:extLst>
                <a:ext uri="{FF2B5EF4-FFF2-40B4-BE49-F238E27FC236}">
                  <a16:creationId xmlns:a16="http://schemas.microsoft.com/office/drawing/2014/main" id="{A4F2E0DA-F1BB-4113-91FF-EB5025728DBC}"/>
                </a:ext>
              </a:extLst>
            </p:cNvPr>
            <p:cNvSpPr>
              <a:spLocks noChangeAspect="1"/>
            </p:cNvSpPr>
            <p:nvPr/>
          </p:nvSpPr>
          <p:spPr bwMode="auto">
            <a:xfrm>
              <a:off x="957719" y="1079374"/>
              <a:ext cx="10276561" cy="2614885"/>
            </a:xfrm>
            <a:prstGeom prst="roundRect">
              <a:avLst>
                <a:gd name="adj" fmla="val 16667"/>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rtlCol="0" anchor="t" anchorCtr="0">
              <a:noAutofit/>
            </a:bodyPr>
            <a:lstStyle/>
            <a:p>
              <a:pPr marL="0" marR="0" lvl="0" indent="0" algn="l" defTabSz="914400">
                <a:lnSpc>
                  <a:spcPct val="100000"/>
                </a:lnSpc>
                <a:spcBef>
                  <a:spcPts val="0"/>
                </a:spcBef>
                <a:spcAft>
                  <a:spcPts val="0"/>
                </a:spcAft>
                <a:buClrTx/>
                <a:buSzTx/>
                <a:buFont typeface="Arial"/>
                <a:buNone/>
                <a:defRPr/>
              </a:pPr>
              <a:r>
                <a:rPr lang="de-DE" sz="2200" i="0" u="none" strike="noStrike" cap="none" spc="0" dirty="0">
                  <a:ln>
                    <a:noFill/>
                  </a:ln>
                  <a:solidFill>
                    <a:srgbClr val="3A4C9E"/>
                  </a:solidFill>
                  <a:latin typeface="Calibri Light"/>
                  <a:cs typeface="Arial"/>
                </a:rPr>
                <a:t>Schweiß verdunstet nicht </a:t>
              </a:r>
              <a:r>
                <a:rPr lang="de-DE" sz="2200" i="0" u="none" strike="noStrike" cap="none" spc="0" dirty="0">
                  <a:ln>
                    <a:noFill/>
                  </a:ln>
                  <a:solidFill>
                    <a:srgbClr val="3A4C9E"/>
                  </a:solidFill>
                  <a:latin typeface="Calibri Light"/>
                  <a:cs typeface="Arial"/>
                  <a:sym typeface="Wingdings" panose="05000000000000000000" pitchFamily="2" charset="2"/>
                </a:rPr>
                <a:t> </a:t>
              </a:r>
              <a:r>
                <a:rPr lang="de-DE" sz="2200" i="0" u="none" strike="noStrike" cap="none" spc="0" dirty="0">
                  <a:ln>
                    <a:noFill/>
                  </a:ln>
                  <a:solidFill>
                    <a:srgbClr val="3A4C9E"/>
                  </a:solidFill>
                  <a:latin typeface="Calibri Light"/>
                  <a:cs typeface="Arial"/>
                </a:rPr>
                <a:t>Schweißdrüsen verstopfen </a:t>
              </a:r>
              <a:r>
                <a:rPr lang="de-DE" sz="2200" i="0" u="none" strike="noStrike" cap="none" spc="0" dirty="0">
                  <a:ln>
                    <a:noFill/>
                  </a:ln>
                  <a:solidFill>
                    <a:srgbClr val="3A4C9E"/>
                  </a:solidFill>
                  <a:latin typeface="Calibri Light"/>
                  <a:cs typeface="Arial"/>
                  <a:sym typeface="Wingdings" panose="05000000000000000000" pitchFamily="2" charset="2"/>
                </a:rPr>
                <a:t> </a:t>
              </a:r>
              <a:r>
                <a:rPr lang="de-DE" sz="2200" i="0" u="none" strike="noStrike" cap="none" spc="0" dirty="0">
                  <a:ln>
                    <a:noFill/>
                  </a:ln>
                  <a:solidFill>
                    <a:srgbClr val="3A4C9E"/>
                  </a:solidFill>
                  <a:latin typeface="Calibri Light"/>
                  <a:cs typeface="Arial"/>
                </a:rPr>
                <a:t>führen zu Ausschlag</a:t>
              </a:r>
            </a:p>
          </p:txBody>
        </p:sp>
        <p:sp>
          <p:nvSpPr>
            <p:cNvPr id="4" name="Textfeld 3">
              <a:extLst>
                <a:ext uri="{FF2B5EF4-FFF2-40B4-BE49-F238E27FC236}">
                  <a16:creationId xmlns:a16="http://schemas.microsoft.com/office/drawing/2014/main" id="{18608967-7784-4B32-A291-1EF2D33996F3}"/>
                </a:ext>
              </a:extLst>
            </p:cNvPr>
            <p:cNvSpPr txBox="1"/>
            <p:nvPr/>
          </p:nvSpPr>
          <p:spPr>
            <a:xfrm>
              <a:off x="968618" y="1780197"/>
              <a:ext cx="10265662" cy="2296875"/>
            </a:xfrm>
            <a:prstGeom prst="rect">
              <a:avLst/>
            </a:prstGeom>
            <a:noFill/>
          </p:spPr>
          <p:txBody>
            <a:bodyPr wrap="square" lIns="396000" rIns="396000" numCol="2" spcCol="216000" rtlCol="0">
              <a:noAutofit/>
            </a:bodyPr>
            <a:lstStyle/>
            <a:p>
              <a:pPr marL="0" marR="0" lvl="0" indent="0" algn="l" defTabSz="914400">
                <a:lnSpc>
                  <a:spcPct val="100000"/>
                </a:lnSpc>
                <a:spcBef>
                  <a:spcPts val="0"/>
                </a:spcBef>
                <a:spcAft>
                  <a:spcPts val="0"/>
                </a:spcAft>
                <a:buClrTx/>
                <a:buSzTx/>
                <a:buFont typeface="Arial"/>
                <a:buNone/>
                <a:defRPr/>
              </a:pPr>
              <a:r>
                <a:rPr lang="de-DE" sz="2000" b="1" i="0" u="none" strike="noStrike" cap="none" spc="0" dirty="0">
                  <a:ln>
                    <a:noFill/>
                  </a:ln>
                  <a:solidFill>
                    <a:srgbClr val="3A4C9E"/>
                  </a:solidFill>
                  <a:latin typeface="Calibri Light"/>
                  <a:cs typeface="Arial"/>
                </a:rPr>
                <a:t>Symptome: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Rote, punktförmige Flecken/Papeln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Bläschen möglich</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Jucken, Brennen </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v.a. in Hautfalten, Beugespalten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endParaRPr lang="de-DE" sz="2000" dirty="0">
                <a:solidFill>
                  <a:prstClr val="black"/>
                </a:solidFill>
                <a:latin typeface="Calibri Light"/>
                <a:cs typeface="Arial"/>
              </a:endParaRP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endParaRPr lang="de-DE" sz="2000" dirty="0">
                <a:solidFill>
                  <a:prstClr val="black"/>
                </a:solidFill>
                <a:latin typeface="Calibri Light"/>
                <a:cs typeface="Arial"/>
              </a:endParaRP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endParaRPr lang="de-DE" sz="2000" dirty="0">
                <a:solidFill>
                  <a:prstClr val="black"/>
                </a:solidFill>
                <a:latin typeface="Calibri Light"/>
                <a:cs typeface="Arial"/>
              </a:endParaRP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endParaRPr lang="de-DE" sz="2000" dirty="0">
                <a:solidFill>
                  <a:prstClr val="black"/>
                </a:solidFill>
                <a:latin typeface="Calibri Light"/>
                <a:cs typeface="Arial"/>
              </a:endParaRPr>
            </a:p>
            <a:p>
              <a:pPr marL="0" marR="0" lvl="0" indent="0" algn="l" defTabSz="914400">
                <a:lnSpc>
                  <a:spcPct val="100000"/>
                </a:lnSpc>
                <a:spcBef>
                  <a:spcPts val="0"/>
                </a:spcBef>
                <a:spcAft>
                  <a:spcPts val="0"/>
                </a:spcAft>
                <a:buClrTx/>
                <a:buSzTx/>
                <a:buFont typeface="Arial"/>
                <a:buNone/>
                <a:defRPr/>
              </a:pPr>
              <a:r>
                <a:rPr lang="de-DE" sz="2000" b="1" dirty="0">
                  <a:solidFill>
                    <a:srgbClr val="3A4C9E"/>
                  </a:solidFill>
                  <a:latin typeface="Calibri Light"/>
                  <a:cs typeface="Arial"/>
                </a:rPr>
                <a:t>Maßnahmen: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Kühl und trocken halten, nicht pudern </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Luftige Kleidung</a:t>
              </a:r>
            </a:p>
            <a:p>
              <a:pPr marR="0" lvl="0" algn="l" defTabSz="914400">
                <a:lnSpc>
                  <a:spcPct val="100000"/>
                </a:lnSpc>
                <a:spcBef>
                  <a:spcPts val="0"/>
                </a:spcBef>
                <a:spcAft>
                  <a:spcPts val="0"/>
                </a:spcAft>
                <a:buClr>
                  <a:srgbClr val="3A4C9E"/>
                </a:buClr>
                <a:buSzTx/>
                <a:defRPr/>
              </a:pPr>
              <a:r>
                <a:rPr lang="de-DE" sz="2000" b="1" dirty="0">
                  <a:solidFill>
                    <a:prstClr val="black"/>
                  </a:solidFill>
                  <a:latin typeface="Calibri Light"/>
                  <a:cs typeface="Arial"/>
                </a:rPr>
                <a:t/>
              </a:r>
              <a:br>
                <a:rPr lang="de-DE" sz="2000" b="1" dirty="0">
                  <a:solidFill>
                    <a:prstClr val="black"/>
                  </a:solidFill>
                  <a:latin typeface="Calibri Light"/>
                  <a:cs typeface="Arial"/>
                </a:rPr>
              </a:br>
              <a:r>
                <a:rPr lang="de-DE" sz="2000" b="1" dirty="0">
                  <a:solidFill>
                    <a:srgbClr val="3A4C9E"/>
                  </a:solidFill>
                  <a:latin typeface="Calibri Light"/>
                  <a:cs typeface="Arial"/>
                  <a:sym typeface="Wingdings" panose="05000000000000000000" pitchFamily="2" charset="2"/>
                </a:rPr>
                <a:t> Konsultation </a:t>
              </a:r>
              <a:r>
                <a:rPr lang="de-DE" sz="2000" b="1" dirty="0" err="1">
                  <a:solidFill>
                    <a:srgbClr val="3A4C9E"/>
                  </a:solidFill>
                  <a:latin typeface="Calibri Light"/>
                  <a:cs typeface="Arial"/>
                  <a:sym typeface="Wingdings" panose="05000000000000000000" pitchFamily="2" charset="2"/>
                </a:rPr>
                <a:t>Ärzt:innen</a:t>
              </a:r>
              <a:r>
                <a:rPr lang="de-DE" sz="2000" b="1" dirty="0">
                  <a:solidFill>
                    <a:srgbClr val="3A4C9E"/>
                  </a:solidFill>
                  <a:latin typeface="Calibri Light"/>
                  <a:cs typeface="Arial"/>
                  <a:sym typeface="Wingdings" panose="05000000000000000000" pitchFamily="2" charset="2"/>
                </a:rPr>
                <a:t> falls nicht in 24h rückläufig</a:t>
              </a:r>
              <a:endParaRPr lang="de-DE" sz="2000" b="1" dirty="0">
                <a:solidFill>
                  <a:srgbClr val="3A4C9E"/>
                </a:solidFill>
                <a:latin typeface="Calibri Light"/>
                <a:cs typeface="Arial"/>
              </a:endParaRPr>
            </a:p>
          </p:txBody>
        </p:sp>
      </p:grpSp>
      <p:sp>
        <p:nvSpPr>
          <p:cNvPr id="10" name="Titel 1">
            <a:extLst>
              <a:ext uri="{FF2B5EF4-FFF2-40B4-BE49-F238E27FC236}">
                <a16:creationId xmlns:a16="http://schemas.microsoft.com/office/drawing/2014/main" id="{43A6C01A-AE46-4B12-9742-A5DCF59E7EBB}"/>
              </a:ext>
            </a:extLst>
          </p:cNvPr>
          <p:cNvSpPr txBox="1">
            <a:spLocks/>
          </p:cNvSpPr>
          <p:nvPr/>
        </p:nvSpPr>
        <p:spPr bwMode="auto">
          <a:xfrm>
            <a:off x="990600" y="517525"/>
            <a:ext cx="10515600" cy="1325563"/>
          </a:xfrm>
          <a:prstGeom prst="rect">
            <a:avLst/>
          </a:prstGeom>
        </p:spPr>
        <p:txBody>
          <a:bodyPr vert="horz" lIns="91440" tIns="45720" rIns="91440" bIns="45720" rtlCol="0" anchor="ctr">
            <a:normAutofit/>
          </a:bodyPr>
          <a:lstStyle>
            <a:lvl1pPr algn="l" defTabSz="914400">
              <a:lnSpc>
                <a:spcPct val="90000"/>
              </a:lnSpc>
              <a:spcBef>
                <a:spcPts val="0"/>
              </a:spcBef>
              <a:buNone/>
              <a:defRPr sz="4400">
                <a:solidFill>
                  <a:schemeClr val="tx1"/>
                </a:solidFill>
                <a:latin typeface="+mj-lt"/>
                <a:ea typeface="+mj-ea"/>
                <a:cs typeface="+mj-cs"/>
              </a:defRPr>
            </a:lvl1pPr>
          </a:lstStyle>
          <a:p>
            <a:r>
              <a:rPr lang="de-DE" b="1" dirty="0">
                <a:solidFill>
                  <a:srgbClr val="3A4C9E"/>
                </a:solidFill>
              </a:rPr>
              <a:t>Hitzeausschlag</a:t>
            </a:r>
          </a:p>
        </p:txBody>
      </p:sp>
    </p:spTree>
    <p:extLst>
      <p:ext uri="{BB962C8B-B14F-4D97-AF65-F5344CB8AC3E}">
        <p14:creationId xmlns:p14="http://schemas.microsoft.com/office/powerpoint/2010/main" val="2374249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solidFill>
                  <a:srgbClr val="3A4C9E"/>
                </a:solidFill>
              </a:rPr>
              <a:t> </a:t>
            </a:r>
            <a:endParaRPr lang="de-DE" dirty="0"/>
          </a:p>
        </p:txBody>
      </p:sp>
      <p:grpSp>
        <p:nvGrpSpPr>
          <p:cNvPr id="6" name="Gruppieren 5">
            <a:extLst>
              <a:ext uri="{FF2B5EF4-FFF2-40B4-BE49-F238E27FC236}">
                <a16:creationId xmlns:a16="http://schemas.microsoft.com/office/drawing/2014/main" id="{EB3A0AEB-B102-464A-9F06-1AD3C6E1A728}"/>
              </a:ext>
            </a:extLst>
          </p:cNvPr>
          <p:cNvGrpSpPr/>
          <p:nvPr/>
        </p:nvGrpSpPr>
        <p:grpSpPr>
          <a:xfrm>
            <a:off x="957720" y="1930150"/>
            <a:ext cx="10276561" cy="3443065"/>
            <a:chOff x="957719" y="1079374"/>
            <a:chExt cx="10276561" cy="2614885"/>
          </a:xfrm>
        </p:grpSpPr>
        <p:sp>
          <p:nvSpPr>
            <p:cNvPr id="5" name="Rechteck: abgerundete Ecken 28">
              <a:extLst>
                <a:ext uri="{FF2B5EF4-FFF2-40B4-BE49-F238E27FC236}">
                  <a16:creationId xmlns:a16="http://schemas.microsoft.com/office/drawing/2014/main" id="{A4F2E0DA-F1BB-4113-91FF-EB5025728DBC}"/>
                </a:ext>
              </a:extLst>
            </p:cNvPr>
            <p:cNvSpPr>
              <a:spLocks noChangeAspect="1"/>
            </p:cNvSpPr>
            <p:nvPr/>
          </p:nvSpPr>
          <p:spPr bwMode="auto">
            <a:xfrm>
              <a:off x="957719" y="1079374"/>
              <a:ext cx="10276561" cy="2614885"/>
            </a:xfrm>
            <a:prstGeom prst="roundRect">
              <a:avLst>
                <a:gd name="adj" fmla="val 16667"/>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rtlCol="0" anchor="t" anchorCtr="0">
              <a:noAutofit/>
            </a:bodyPr>
            <a:lstStyle/>
            <a:p>
              <a:pPr marL="0" marR="0" lvl="0" indent="0" algn="l" defTabSz="914400">
                <a:lnSpc>
                  <a:spcPct val="100000"/>
                </a:lnSpc>
                <a:spcBef>
                  <a:spcPts val="0"/>
                </a:spcBef>
                <a:spcAft>
                  <a:spcPts val="0"/>
                </a:spcAft>
                <a:buClrTx/>
                <a:buSzTx/>
                <a:buFont typeface="Arial"/>
                <a:buNone/>
                <a:defRPr/>
              </a:pPr>
              <a:r>
                <a:rPr lang="de-DE" sz="2200" dirty="0">
                  <a:solidFill>
                    <a:srgbClr val="3A4C9E"/>
                  </a:solidFill>
                  <a:latin typeface="Calibri Light"/>
                  <a:cs typeface="Arial"/>
                </a:rPr>
                <a:t>Starkes schwitzen </a:t>
              </a:r>
              <a:r>
                <a:rPr lang="de-DE" sz="2200" dirty="0">
                  <a:solidFill>
                    <a:srgbClr val="3A4C9E"/>
                  </a:solidFill>
                  <a:latin typeface="Calibri Light"/>
                  <a:cs typeface="Arial"/>
                  <a:sym typeface="Wingdings" panose="05000000000000000000" pitchFamily="2" charset="2"/>
                </a:rPr>
                <a:t> Flüssigkeits- und Elektrolytmangel  Krämpfe</a:t>
              </a:r>
              <a:endParaRPr lang="de-DE" sz="2200" i="0" u="none" strike="noStrike" cap="none" spc="0" dirty="0">
                <a:ln>
                  <a:noFill/>
                </a:ln>
                <a:solidFill>
                  <a:srgbClr val="3A4C9E"/>
                </a:solidFill>
                <a:latin typeface="Calibri Light"/>
                <a:cs typeface="Arial"/>
              </a:endParaRPr>
            </a:p>
          </p:txBody>
        </p:sp>
        <p:sp>
          <p:nvSpPr>
            <p:cNvPr id="4" name="Textfeld 3">
              <a:extLst>
                <a:ext uri="{FF2B5EF4-FFF2-40B4-BE49-F238E27FC236}">
                  <a16:creationId xmlns:a16="http://schemas.microsoft.com/office/drawing/2014/main" id="{18608967-7784-4B32-A291-1EF2D33996F3}"/>
                </a:ext>
              </a:extLst>
            </p:cNvPr>
            <p:cNvSpPr txBox="1"/>
            <p:nvPr/>
          </p:nvSpPr>
          <p:spPr>
            <a:xfrm>
              <a:off x="968618" y="1780197"/>
              <a:ext cx="10265662" cy="1914062"/>
            </a:xfrm>
            <a:prstGeom prst="rect">
              <a:avLst/>
            </a:prstGeom>
            <a:noFill/>
          </p:spPr>
          <p:txBody>
            <a:bodyPr wrap="square" lIns="396000" rIns="396000" numCol="2" spcCol="216000" rtlCol="0">
              <a:noAutofit/>
            </a:bodyPr>
            <a:lstStyle/>
            <a:p>
              <a:pPr marL="0" marR="0" lvl="0" indent="0" algn="l" defTabSz="914400">
                <a:lnSpc>
                  <a:spcPct val="100000"/>
                </a:lnSpc>
                <a:spcBef>
                  <a:spcPts val="0"/>
                </a:spcBef>
                <a:spcAft>
                  <a:spcPts val="0"/>
                </a:spcAft>
                <a:buClrTx/>
                <a:buSzTx/>
                <a:buFont typeface="Arial"/>
                <a:buNone/>
                <a:defRPr/>
              </a:pPr>
              <a:r>
                <a:rPr lang="de-DE" sz="2000" b="1" i="0" u="none" strike="noStrike" cap="none" spc="0" dirty="0">
                  <a:ln>
                    <a:noFill/>
                  </a:ln>
                  <a:solidFill>
                    <a:srgbClr val="3A4C9E"/>
                  </a:solidFill>
                  <a:latin typeface="Calibri Light"/>
                  <a:cs typeface="Arial"/>
                </a:rPr>
                <a:t>Symptome: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Durst</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Erhöhte Körpertemperatur</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Erhöhter Blutdruck, Muskelkrämpfe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Beschleunigter Puls</a:t>
              </a:r>
            </a:p>
            <a:p>
              <a:pPr marR="0" lvl="0" algn="l" defTabSz="914400">
                <a:lnSpc>
                  <a:spcPct val="100000"/>
                </a:lnSpc>
                <a:spcBef>
                  <a:spcPts val="0"/>
                </a:spcBef>
                <a:spcAft>
                  <a:spcPts val="0"/>
                </a:spcAft>
                <a:buClr>
                  <a:srgbClr val="3A4C9E"/>
                </a:buClr>
                <a:buSzTx/>
                <a:defRPr/>
              </a:pPr>
              <a:endParaRPr lang="de-DE" sz="2000" dirty="0">
                <a:solidFill>
                  <a:prstClr val="black"/>
                </a:solidFill>
                <a:latin typeface="Calibri Light"/>
                <a:cs typeface="Arial"/>
              </a:endParaRPr>
            </a:p>
            <a:p>
              <a:pPr marR="0" lvl="0" algn="l" defTabSz="914400">
                <a:lnSpc>
                  <a:spcPct val="100000"/>
                </a:lnSpc>
                <a:spcBef>
                  <a:spcPts val="0"/>
                </a:spcBef>
                <a:spcAft>
                  <a:spcPts val="0"/>
                </a:spcAft>
                <a:buClr>
                  <a:srgbClr val="3A4C9E"/>
                </a:buClr>
                <a:buSzTx/>
                <a:defRPr/>
              </a:pPr>
              <a:endParaRPr lang="de-DE" sz="2000" dirty="0">
                <a:solidFill>
                  <a:prstClr val="black"/>
                </a:solidFill>
                <a:latin typeface="Calibri Light"/>
                <a:cs typeface="Arial"/>
              </a:endParaRPr>
            </a:p>
            <a:p>
              <a:pPr marR="0" lvl="0" algn="l" defTabSz="914400">
                <a:lnSpc>
                  <a:spcPct val="100000"/>
                </a:lnSpc>
                <a:spcBef>
                  <a:spcPts val="0"/>
                </a:spcBef>
                <a:spcAft>
                  <a:spcPts val="0"/>
                </a:spcAft>
                <a:buClr>
                  <a:srgbClr val="3A4C9E"/>
                </a:buClr>
                <a:buSzTx/>
                <a:defRPr/>
              </a:pPr>
              <a:endParaRPr lang="de-DE" sz="2000" dirty="0">
                <a:solidFill>
                  <a:prstClr val="black"/>
                </a:solidFill>
                <a:latin typeface="Calibri Light"/>
                <a:cs typeface="Arial"/>
              </a:endParaRPr>
            </a:p>
            <a:p>
              <a:pPr marL="0" marR="0" lvl="0" indent="0" algn="l" defTabSz="914400">
                <a:lnSpc>
                  <a:spcPct val="100000"/>
                </a:lnSpc>
                <a:spcBef>
                  <a:spcPts val="0"/>
                </a:spcBef>
                <a:spcAft>
                  <a:spcPts val="0"/>
                </a:spcAft>
                <a:buClrTx/>
                <a:buSzTx/>
                <a:buFont typeface="Arial"/>
                <a:buNone/>
                <a:defRPr/>
              </a:pPr>
              <a:r>
                <a:rPr lang="de-DE" sz="2000" b="1" dirty="0">
                  <a:solidFill>
                    <a:srgbClr val="3A4C9E"/>
                  </a:solidFill>
                  <a:latin typeface="Calibri Light"/>
                  <a:cs typeface="Arial"/>
                </a:rPr>
                <a:t>Maßnahmen: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Hitzeexposition beenden, ausruhen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Muskeln dehnen und sanft massieren</a:t>
              </a:r>
            </a:p>
            <a:p>
              <a:pPr marL="342900" indent="-342900">
                <a:buClr>
                  <a:srgbClr val="3A4C9E"/>
                </a:buClr>
                <a:buFont typeface="Arial" panose="020B0604020202020204" pitchFamily="34" charset="0"/>
                <a:buChar char="•"/>
                <a:defRPr/>
              </a:pPr>
              <a:r>
                <a:rPr lang="de-DE" sz="2000" dirty="0" err="1">
                  <a:solidFill>
                    <a:prstClr val="black"/>
                  </a:solidFill>
                  <a:latin typeface="Calibri Light"/>
                  <a:cs typeface="Arial"/>
                </a:rPr>
                <a:t>Elektrol</a:t>
              </a:r>
              <a:r>
                <a:rPr lang="en-US" sz="2000" dirty="0" err="1">
                  <a:solidFill>
                    <a:prstClr val="black"/>
                  </a:solidFill>
                  <a:latin typeface="Calibri Light"/>
                  <a:cs typeface="Arial"/>
                </a:rPr>
                <a:t>ytlösung</a:t>
              </a:r>
              <a:r>
                <a:rPr lang="en-US" sz="2000" dirty="0">
                  <a:solidFill>
                    <a:prstClr val="black"/>
                  </a:solidFill>
                  <a:latin typeface="Calibri Light"/>
                  <a:cs typeface="Arial"/>
                </a:rPr>
                <a:t> </a:t>
              </a:r>
              <a:r>
                <a:rPr lang="en-US" sz="2000" dirty="0" err="1">
                  <a:solidFill>
                    <a:prstClr val="black"/>
                  </a:solidFill>
                  <a:latin typeface="Calibri Light"/>
                  <a:cs typeface="Arial"/>
                </a:rPr>
                <a:t>trinken</a:t>
              </a:r>
              <a:endParaRPr lang="de-DE" sz="2000" b="1" dirty="0">
                <a:solidFill>
                  <a:prstClr val="black"/>
                </a:solidFill>
                <a:latin typeface="Calibri Light"/>
                <a:cs typeface="Arial"/>
              </a:endParaRPr>
            </a:p>
            <a:p>
              <a:pPr marR="0" lvl="0" algn="l" defTabSz="914400">
                <a:lnSpc>
                  <a:spcPct val="100000"/>
                </a:lnSpc>
                <a:spcBef>
                  <a:spcPts val="0"/>
                </a:spcBef>
                <a:spcAft>
                  <a:spcPts val="0"/>
                </a:spcAft>
                <a:buClr>
                  <a:srgbClr val="3A4C9E"/>
                </a:buClr>
                <a:buSzTx/>
                <a:defRPr/>
              </a:pPr>
              <a:endParaRPr lang="de-DE" sz="2000" b="1" dirty="0">
                <a:solidFill>
                  <a:srgbClr val="3A4C9E"/>
                </a:solidFill>
                <a:latin typeface="Calibri Light"/>
                <a:cs typeface="Arial"/>
                <a:sym typeface="Wingdings" panose="05000000000000000000" pitchFamily="2" charset="2"/>
              </a:endParaRPr>
            </a:p>
            <a:p>
              <a:pPr marR="0" lvl="0" algn="l" defTabSz="914400">
                <a:lnSpc>
                  <a:spcPct val="100000"/>
                </a:lnSpc>
                <a:spcBef>
                  <a:spcPts val="0"/>
                </a:spcBef>
                <a:spcAft>
                  <a:spcPts val="0"/>
                </a:spcAft>
                <a:buClr>
                  <a:srgbClr val="3A4C9E"/>
                </a:buClr>
                <a:buSzTx/>
                <a:defRPr/>
              </a:pPr>
              <a:r>
                <a:rPr lang="de-DE" sz="2000" b="1" dirty="0">
                  <a:solidFill>
                    <a:srgbClr val="3A4C9E"/>
                  </a:solidFill>
                  <a:latin typeface="Calibri Light"/>
                  <a:cs typeface="Arial"/>
                  <a:sym typeface="Wingdings" panose="05000000000000000000" pitchFamily="2" charset="2"/>
                </a:rPr>
                <a:t> Konsultation </a:t>
              </a:r>
              <a:r>
                <a:rPr lang="de-DE" sz="2000" b="1" dirty="0" err="1">
                  <a:solidFill>
                    <a:srgbClr val="3A4C9E"/>
                  </a:solidFill>
                  <a:latin typeface="Calibri Light"/>
                  <a:cs typeface="Arial"/>
                  <a:sym typeface="Wingdings" panose="05000000000000000000" pitchFamily="2" charset="2"/>
                </a:rPr>
                <a:t>Ärzt:innen</a:t>
              </a:r>
              <a:r>
                <a:rPr lang="de-DE" sz="2000" b="1" dirty="0">
                  <a:solidFill>
                    <a:srgbClr val="3A4C9E"/>
                  </a:solidFill>
                  <a:latin typeface="Calibri Light"/>
                  <a:cs typeface="Arial"/>
                  <a:sym typeface="Wingdings" panose="05000000000000000000" pitchFamily="2" charset="2"/>
                </a:rPr>
                <a:t> falls länger als 1h andauernd</a:t>
              </a:r>
              <a:endParaRPr lang="de-DE" sz="2000" b="1" dirty="0">
                <a:solidFill>
                  <a:srgbClr val="3A4C9E"/>
                </a:solidFill>
                <a:latin typeface="Calibri Light"/>
                <a:cs typeface="Arial"/>
              </a:endParaRPr>
            </a:p>
          </p:txBody>
        </p:sp>
      </p:grpSp>
      <p:sp>
        <p:nvSpPr>
          <p:cNvPr id="10" name="Titel 1">
            <a:extLst>
              <a:ext uri="{FF2B5EF4-FFF2-40B4-BE49-F238E27FC236}">
                <a16:creationId xmlns:a16="http://schemas.microsoft.com/office/drawing/2014/main" id="{43A6C01A-AE46-4B12-9742-A5DCF59E7EBB}"/>
              </a:ext>
            </a:extLst>
          </p:cNvPr>
          <p:cNvSpPr txBox="1">
            <a:spLocks/>
          </p:cNvSpPr>
          <p:nvPr/>
        </p:nvSpPr>
        <p:spPr bwMode="auto">
          <a:xfrm>
            <a:off x="990600" y="517525"/>
            <a:ext cx="10515600" cy="1325563"/>
          </a:xfrm>
          <a:prstGeom prst="rect">
            <a:avLst/>
          </a:prstGeom>
        </p:spPr>
        <p:txBody>
          <a:bodyPr vert="horz" lIns="91440" tIns="45720" rIns="91440" bIns="45720" rtlCol="0" anchor="ctr">
            <a:normAutofit/>
          </a:bodyPr>
          <a:lstStyle>
            <a:lvl1pPr algn="l" defTabSz="914400">
              <a:lnSpc>
                <a:spcPct val="90000"/>
              </a:lnSpc>
              <a:spcBef>
                <a:spcPts val="0"/>
              </a:spcBef>
              <a:buNone/>
              <a:defRPr sz="4400">
                <a:solidFill>
                  <a:schemeClr val="tx1"/>
                </a:solidFill>
                <a:latin typeface="+mj-lt"/>
                <a:ea typeface="+mj-ea"/>
                <a:cs typeface="+mj-cs"/>
              </a:defRPr>
            </a:lvl1pPr>
          </a:lstStyle>
          <a:p>
            <a:r>
              <a:rPr lang="de-DE" b="1" dirty="0">
                <a:solidFill>
                  <a:srgbClr val="3A4C9E"/>
                </a:solidFill>
              </a:rPr>
              <a:t>Hitzekrampf</a:t>
            </a:r>
          </a:p>
        </p:txBody>
      </p:sp>
    </p:spTree>
    <p:extLst>
      <p:ext uri="{BB962C8B-B14F-4D97-AF65-F5344CB8AC3E}">
        <p14:creationId xmlns:p14="http://schemas.microsoft.com/office/powerpoint/2010/main" val="66797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a:extLst>
              <a:ext uri="{FF2B5EF4-FFF2-40B4-BE49-F238E27FC236}">
                <a16:creationId xmlns:a16="http://schemas.microsoft.com/office/drawing/2014/main" id="{EB3A0AEB-B102-464A-9F06-1AD3C6E1A728}"/>
              </a:ext>
            </a:extLst>
          </p:cNvPr>
          <p:cNvGrpSpPr/>
          <p:nvPr/>
        </p:nvGrpSpPr>
        <p:grpSpPr>
          <a:xfrm>
            <a:off x="957720" y="1930151"/>
            <a:ext cx="10276561" cy="2650978"/>
            <a:chOff x="957719" y="1079374"/>
            <a:chExt cx="10276561" cy="2614885"/>
          </a:xfrm>
        </p:grpSpPr>
        <p:sp>
          <p:nvSpPr>
            <p:cNvPr id="5" name="Rechteck: abgerundete Ecken 28">
              <a:extLst>
                <a:ext uri="{FF2B5EF4-FFF2-40B4-BE49-F238E27FC236}">
                  <a16:creationId xmlns:a16="http://schemas.microsoft.com/office/drawing/2014/main" id="{A4F2E0DA-F1BB-4113-91FF-EB5025728DBC}"/>
                </a:ext>
              </a:extLst>
            </p:cNvPr>
            <p:cNvSpPr>
              <a:spLocks noChangeAspect="1"/>
            </p:cNvSpPr>
            <p:nvPr/>
          </p:nvSpPr>
          <p:spPr bwMode="auto">
            <a:xfrm>
              <a:off x="957719" y="1079374"/>
              <a:ext cx="10276561" cy="2614885"/>
            </a:xfrm>
            <a:prstGeom prst="roundRect">
              <a:avLst>
                <a:gd name="adj" fmla="val 16667"/>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rtlCol="0" anchor="t" anchorCtr="0">
              <a:noAutofit/>
            </a:bodyPr>
            <a:lstStyle/>
            <a:p>
              <a:pPr marL="0" marR="0" lvl="0" indent="0" algn="l" defTabSz="914400">
                <a:lnSpc>
                  <a:spcPct val="100000"/>
                </a:lnSpc>
                <a:spcBef>
                  <a:spcPts val="0"/>
                </a:spcBef>
                <a:spcAft>
                  <a:spcPts val="0"/>
                </a:spcAft>
                <a:buClrTx/>
                <a:buSzTx/>
                <a:buFont typeface="Arial"/>
                <a:buNone/>
                <a:defRPr/>
              </a:pPr>
              <a:r>
                <a:rPr lang="de-DE" sz="2200" dirty="0">
                  <a:solidFill>
                    <a:srgbClr val="3A4C9E"/>
                  </a:solidFill>
                  <a:latin typeface="Calibri Light"/>
                  <a:cs typeface="Arial"/>
                </a:rPr>
                <a:t>Erweiterung Blutgefäße </a:t>
              </a:r>
              <a:r>
                <a:rPr lang="de-DE" sz="2200" dirty="0">
                  <a:solidFill>
                    <a:srgbClr val="3A4C9E"/>
                  </a:solidFill>
                  <a:latin typeface="Calibri Light"/>
                  <a:cs typeface="Arial"/>
                  <a:sym typeface="Wingdings" panose="05000000000000000000" pitchFamily="2" charset="2"/>
                </a:rPr>
                <a:t> Blutdruck fällt ab  Gehirndurchblutung nimmt ab</a:t>
              </a:r>
              <a:endParaRPr lang="de-DE" sz="2200" i="0" u="none" strike="noStrike" cap="none" spc="0" dirty="0">
                <a:ln>
                  <a:noFill/>
                </a:ln>
                <a:solidFill>
                  <a:srgbClr val="3A4C9E"/>
                </a:solidFill>
                <a:latin typeface="Calibri Light"/>
                <a:cs typeface="Arial"/>
              </a:endParaRPr>
            </a:p>
          </p:txBody>
        </p:sp>
        <p:sp>
          <p:nvSpPr>
            <p:cNvPr id="4" name="Textfeld 3">
              <a:extLst>
                <a:ext uri="{FF2B5EF4-FFF2-40B4-BE49-F238E27FC236}">
                  <a16:creationId xmlns:a16="http://schemas.microsoft.com/office/drawing/2014/main" id="{18608967-7784-4B32-A291-1EF2D33996F3}"/>
                </a:ext>
              </a:extLst>
            </p:cNvPr>
            <p:cNvSpPr txBox="1"/>
            <p:nvPr/>
          </p:nvSpPr>
          <p:spPr>
            <a:xfrm>
              <a:off x="968618" y="1780197"/>
              <a:ext cx="10265662" cy="1914062"/>
            </a:xfrm>
            <a:prstGeom prst="rect">
              <a:avLst/>
            </a:prstGeom>
            <a:noFill/>
          </p:spPr>
          <p:txBody>
            <a:bodyPr wrap="square" lIns="396000" rIns="396000" numCol="2" spcCol="216000" rtlCol="0">
              <a:noAutofit/>
            </a:bodyPr>
            <a:lstStyle/>
            <a:p>
              <a:pPr marL="0" marR="0" lvl="0" indent="0" algn="l" defTabSz="914400">
                <a:lnSpc>
                  <a:spcPct val="100000"/>
                </a:lnSpc>
                <a:spcBef>
                  <a:spcPts val="0"/>
                </a:spcBef>
                <a:spcAft>
                  <a:spcPts val="0"/>
                </a:spcAft>
                <a:buClrTx/>
                <a:buSzTx/>
                <a:buFont typeface="Arial"/>
                <a:buNone/>
                <a:defRPr/>
              </a:pPr>
              <a:r>
                <a:rPr lang="de-DE" sz="2000" b="1" i="0" u="none" strike="noStrike" cap="none" spc="0" dirty="0">
                  <a:ln>
                    <a:noFill/>
                  </a:ln>
                  <a:solidFill>
                    <a:srgbClr val="3A4C9E"/>
                  </a:solidFill>
                  <a:latin typeface="Calibri Light"/>
                  <a:cs typeface="Arial"/>
                </a:rPr>
                <a:t>Symptome:</a:t>
              </a:r>
              <a:endParaRPr lang="de-DE" sz="2000" dirty="0">
                <a:solidFill>
                  <a:prstClr val="black"/>
                </a:solidFill>
                <a:latin typeface="Calibri Light"/>
                <a:cs typeface="Arial"/>
              </a:endParaRP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Kurzzeitiger Bewusstseinsverlust</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Schwindel</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„Schwarz vor Augen“</a:t>
              </a:r>
            </a:p>
            <a:p>
              <a:pPr marR="0" lvl="0" algn="l" defTabSz="914400">
                <a:lnSpc>
                  <a:spcPct val="100000"/>
                </a:lnSpc>
                <a:spcBef>
                  <a:spcPts val="0"/>
                </a:spcBef>
                <a:spcAft>
                  <a:spcPts val="0"/>
                </a:spcAft>
                <a:buClr>
                  <a:srgbClr val="3A4C9E"/>
                </a:buClr>
                <a:buSzTx/>
                <a:defRPr/>
              </a:pPr>
              <a:endParaRPr lang="de-DE" sz="2000" dirty="0">
                <a:solidFill>
                  <a:prstClr val="black"/>
                </a:solidFill>
                <a:latin typeface="Calibri Light"/>
                <a:cs typeface="Arial"/>
              </a:endParaRPr>
            </a:p>
            <a:p>
              <a:pPr marR="0" lvl="0" algn="l" defTabSz="914400">
                <a:lnSpc>
                  <a:spcPct val="100000"/>
                </a:lnSpc>
                <a:spcBef>
                  <a:spcPts val="0"/>
                </a:spcBef>
                <a:spcAft>
                  <a:spcPts val="0"/>
                </a:spcAft>
                <a:buClr>
                  <a:srgbClr val="3A4C9E"/>
                </a:buClr>
                <a:buSzTx/>
                <a:defRPr/>
              </a:pPr>
              <a:endParaRPr lang="de-DE" sz="2000" dirty="0">
                <a:solidFill>
                  <a:prstClr val="black"/>
                </a:solidFill>
                <a:latin typeface="Calibri Light"/>
                <a:cs typeface="Arial"/>
              </a:endParaRPr>
            </a:p>
            <a:p>
              <a:pPr marL="0" marR="0" lvl="0" indent="0" algn="l" defTabSz="914400">
                <a:lnSpc>
                  <a:spcPct val="100000"/>
                </a:lnSpc>
                <a:spcBef>
                  <a:spcPts val="0"/>
                </a:spcBef>
                <a:spcAft>
                  <a:spcPts val="0"/>
                </a:spcAft>
                <a:buClrTx/>
                <a:buSzTx/>
                <a:buFont typeface="Arial"/>
                <a:buNone/>
                <a:defRPr/>
              </a:pPr>
              <a:r>
                <a:rPr lang="de-DE" sz="2000" b="1" dirty="0">
                  <a:solidFill>
                    <a:srgbClr val="3A4C9E"/>
                  </a:solidFill>
                  <a:latin typeface="Calibri Light"/>
                  <a:cs typeface="Arial"/>
                </a:rPr>
                <a:t>Maßnahmen: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In kühle Umgebung bringen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Flache Lagerung mit erhöhten Beinen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Flüssigkeitszufuhr</a:t>
              </a:r>
            </a:p>
          </p:txBody>
        </p:sp>
      </p:grpSp>
      <p:sp>
        <p:nvSpPr>
          <p:cNvPr id="10" name="Titel 1">
            <a:extLst>
              <a:ext uri="{FF2B5EF4-FFF2-40B4-BE49-F238E27FC236}">
                <a16:creationId xmlns:a16="http://schemas.microsoft.com/office/drawing/2014/main" id="{43A6C01A-AE46-4B12-9742-A5DCF59E7EBB}"/>
              </a:ext>
            </a:extLst>
          </p:cNvPr>
          <p:cNvSpPr txBox="1">
            <a:spLocks/>
          </p:cNvSpPr>
          <p:nvPr/>
        </p:nvSpPr>
        <p:spPr bwMode="auto">
          <a:xfrm>
            <a:off x="990600" y="517525"/>
            <a:ext cx="10515600" cy="1325563"/>
          </a:xfrm>
          <a:prstGeom prst="rect">
            <a:avLst/>
          </a:prstGeom>
        </p:spPr>
        <p:txBody>
          <a:bodyPr vert="horz" lIns="91440" tIns="45720" rIns="91440" bIns="45720" rtlCol="0" anchor="ctr">
            <a:normAutofit/>
          </a:bodyPr>
          <a:lstStyle>
            <a:lvl1pPr algn="l" defTabSz="914400">
              <a:lnSpc>
                <a:spcPct val="90000"/>
              </a:lnSpc>
              <a:spcBef>
                <a:spcPts val="0"/>
              </a:spcBef>
              <a:buNone/>
              <a:defRPr sz="4400">
                <a:solidFill>
                  <a:schemeClr val="tx1"/>
                </a:solidFill>
                <a:latin typeface="+mj-lt"/>
                <a:ea typeface="+mj-ea"/>
                <a:cs typeface="+mj-cs"/>
              </a:defRPr>
            </a:lvl1pPr>
          </a:lstStyle>
          <a:p>
            <a:r>
              <a:rPr lang="de-DE" b="1" dirty="0">
                <a:solidFill>
                  <a:srgbClr val="3A4C9E"/>
                </a:solidFill>
              </a:rPr>
              <a:t>Hitzekollaps </a:t>
            </a:r>
            <a:r>
              <a:rPr lang="de-DE" sz="3200" dirty="0">
                <a:solidFill>
                  <a:srgbClr val="3A4C9E"/>
                </a:solidFill>
                <a:latin typeface="Calibri Light"/>
                <a:cs typeface="Arial"/>
              </a:rPr>
              <a:t>(Hitzeohnmacht, Hitzesynkope)</a:t>
            </a:r>
            <a:endParaRPr lang="de-DE" b="1" dirty="0">
              <a:solidFill>
                <a:srgbClr val="3A4C9E"/>
              </a:solidFill>
            </a:endParaRPr>
          </a:p>
        </p:txBody>
      </p:sp>
    </p:spTree>
    <p:extLst>
      <p:ext uri="{BB962C8B-B14F-4D97-AF65-F5344CB8AC3E}">
        <p14:creationId xmlns:p14="http://schemas.microsoft.com/office/powerpoint/2010/main" val="334138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a:extLst>
              <a:ext uri="{FF2B5EF4-FFF2-40B4-BE49-F238E27FC236}">
                <a16:creationId xmlns:a16="http://schemas.microsoft.com/office/drawing/2014/main" id="{EB3A0AEB-B102-464A-9F06-1AD3C6E1A728}"/>
              </a:ext>
            </a:extLst>
          </p:cNvPr>
          <p:cNvGrpSpPr/>
          <p:nvPr/>
        </p:nvGrpSpPr>
        <p:grpSpPr>
          <a:xfrm>
            <a:off x="957720" y="1930150"/>
            <a:ext cx="10276561" cy="4019130"/>
            <a:chOff x="957719" y="1079374"/>
            <a:chExt cx="10276561" cy="2833636"/>
          </a:xfrm>
        </p:grpSpPr>
        <p:sp>
          <p:nvSpPr>
            <p:cNvPr id="5" name="Rechteck: abgerundete Ecken 28">
              <a:extLst>
                <a:ext uri="{FF2B5EF4-FFF2-40B4-BE49-F238E27FC236}">
                  <a16:creationId xmlns:a16="http://schemas.microsoft.com/office/drawing/2014/main" id="{A4F2E0DA-F1BB-4113-91FF-EB5025728DBC}"/>
                </a:ext>
              </a:extLst>
            </p:cNvPr>
            <p:cNvSpPr>
              <a:spLocks noChangeAspect="1"/>
            </p:cNvSpPr>
            <p:nvPr/>
          </p:nvSpPr>
          <p:spPr bwMode="auto">
            <a:xfrm>
              <a:off x="957719" y="1079374"/>
              <a:ext cx="10276561" cy="2833636"/>
            </a:xfrm>
            <a:prstGeom prst="roundRect">
              <a:avLst>
                <a:gd name="adj" fmla="val 16667"/>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rtlCol="0" anchor="t" anchorCtr="0">
              <a:noAutofit/>
            </a:bodyPr>
            <a:lstStyle/>
            <a:p>
              <a:pPr marL="0" marR="0" lvl="0" indent="0" algn="l" defTabSz="914400">
                <a:lnSpc>
                  <a:spcPct val="100000"/>
                </a:lnSpc>
                <a:spcBef>
                  <a:spcPts val="0"/>
                </a:spcBef>
                <a:spcAft>
                  <a:spcPts val="0"/>
                </a:spcAft>
                <a:buClrTx/>
                <a:buSzTx/>
                <a:buFont typeface="Arial"/>
                <a:buNone/>
                <a:defRPr/>
              </a:pPr>
              <a:r>
                <a:rPr lang="de-DE" sz="2200" i="0" u="none" strike="noStrike" cap="none" spc="0" dirty="0">
                  <a:ln>
                    <a:noFill/>
                  </a:ln>
                  <a:solidFill>
                    <a:srgbClr val="3A4C9E"/>
                  </a:solidFill>
                  <a:latin typeface="Calibri Light"/>
                  <a:cs typeface="Arial"/>
                </a:rPr>
                <a:t>Sonneneinstrahlung auf Kopf </a:t>
              </a:r>
              <a:r>
                <a:rPr lang="de-DE" sz="2200" i="0" u="none" strike="noStrike" cap="none" spc="0" dirty="0">
                  <a:ln>
                    <a:noFill/>
                  </a:ln>
                  <a:solidFill>
                    <a:srgbClr val="3A4C9E"/>
                  </a:solidFill>
                  <a:latin typeface="Calibri Light"/>
                  <a:cs typeface="Arial"/>
                  <a:sym typeface="Wingdings" panose="05000000000000000000" pitchFamily="2" charset="2"/>
                </a:rPr>
                <a:t> Überwärmung  Reizun</a:t>
              </a:r>
              <a:r>
                <a:rPr lang="de-DE" sz="2200" dirty="0">
                  <a:solidFill>
                    <a:srgbClr val="3A4C9E"/>
                  </a:solidFill>
                  <a:latin typeface="Calibri Light"/>
                  <a:cs typeface="Arial"/>
                  <a:sym typeface="Wingdings" panose="05000000000000000000" pitchFamily="2" charset="2"/>
                </a:rPr>
                <a:t>g Hirnhäute</a:t>
              </a:r>
              <a:endParaRPr lang="de-DE" sz="2200" i="0" u="none" strike="noStrike" cap="none" spc="0" dirty="0">
                <a:ln>
                  <a:noFill/>
                </a:ln>
                <a:solidFill>
                  <a:srgbClr val="3A4C9E"/>
                </a:solidFill>
                <a:latin typeface="Calibri Light"/>
                <a:cs typeface="Arial"/>
              </a:endParaRPr>
            </a:p>
          </p:txBody>
        </p:sp>
        <p:sp>
          <p:nvSpPr>
            <p:cNvPr id="4" name="Textfeld 3">
              <a:extLst>
                <a:ext uri="{FF2B5EF4-FFF2-40B4-BE49-F238E27FC236}">
                  <a16:creationId xmlns:a16="http://schemas.microsoft.com/office/drawing/2014/main" id="{18608967-7784-4B32-A291-1EF2D33996F3}"/>
                </a:ext>
              </a:extLst>
            </p:cNvPr>
            <p:cNvSpPr txBox="1"/>
            <p:nvPr/>
          </p:nvSpPr>
          <p:spPr>
            <a:xfrm>
              <a:off x="968618" y="1780197"/>
              <a:ext cx="10265662" cy="1914062"/>
            </a:xfrm>
            <a:prstGeom prst="rect">
              <a:avLst/>
            </a:prstGeom>
            <a:noFill/>
          </p:spPr>
          <p:txBody>
            <a:bodyPr wrap="square" lIns="396000" rIns="396000" numCol="2" spcCol="216000" rtlCol="0">
              <a:noAutofit/>
            </a:bodyPr>
            <a:lstStyle/>
            <a:p>
              <a:pPr marL="0" marR="0" lvl="0" indent="0" algn="l" defTabSz="914400">
                <a:lnSpc>
                  <a:spcPct val="100000"/>
                </a:lnSpc>
                <a:spcBef>
                  <a:spcPts val="0"/>
                </a:spcBef>
                <a:spcAft>
                  <a:spcPts val="0"/>
                </a:spcAft>
                <a:buClrTx/>
                <a:buSzTx/>
                <a:buFont typeface="Arial"/>
                <a:buNone/>
                <a:defRPr/>
              </a:pPr>
              <a:r>
                <a:rPr lang="de-DE" sz="2000" b="1" i="0" u="none" strike="noStrike" cap="none" spc="0" dirty="0">
                  <a:ln>
                    <a:noFill/>
                  </a:ln>
                  <a:solidFill>
                    <a:srgbClr val="3A4C9E"/>
                  </a:solidFill>
                  <a:latin typeface="Calibri Light"/>
                  <a:cs typeface="Arial"/>
                </a:rPr>
                <a:t>Symptome: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Roter, heißer Kopf</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Fieber</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Nackensteifigkeit, Schmerzen bei Bewegung des Kopfes, </a:t>
              </a:r>
              <a:r>
                <a:rPr lang="de-DE" sz="2000" dirty="0" err="1">
                  <a:solidFill>
                    <a:prstClr val="black"/>
                  </a:solidFill>
                  <a:latin typeface="Calibri Light"/>
                  <a:cs typeface="Arial"/>
                </a:rPr>
                <a:t>Lichtscheuheit</a:t>
              </a:r>
              <a:r>
                <a:rPr lang="de-DE" sz="2000" dirty="0">
                  <a:solidFill>
                    <a:prstClr val="black"/>
                  </a:solidFill>
                  <a:latin typeface="Calibri Light"/>
                  <a:cs typeface="Arial"/>
                </a:rPr>
                <a:t>, Kopfschmerzen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Erbrechen, Bewusstseinsstörung</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ggf. Krampfanfälle</a:t>
              </a:r>
            </a:p>
            <a:p>
              <a:pPr marR="0" lvl="0" algn="l" defTabSz="914400">
                <a:lnSpc>
                  <a:spcPct val="100000"/>
                </a:lnSpc>
                <a:spcBef>
                  <a:spcPts val="0"/>
                </a:spcBef>
                <a:spcAft>
                  <a:spcPts val="0"/>
                </a:spcAft>
                <a:buClr>
                  <a:srgbClr val="3A4C9E"/>
                </a:buClr>
                <a:buSzTx/>
                <a:defRPr/>
              </a:pPr>
              <a:r>
                <a:rPr lang="de-DE" sz="2000" b="1" dirty="0">
                  <a:solidFill>
                    <a:srgbClr val="3A4C9E"/>
                  </a:solidFill>
                  <a:latin typeface="Calibri Light"/>
                  <a:cs typeface="Arial"/>
                </a:rPr>
                <a:t>Maßnahmen: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In Kühle Umgebung bringen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Flüssigkeitszufuhr</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Kopf kühlen, Oberkörper hochlagern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Beobachtung </a:t>
              </a:r>
            </a:p>
            <a:p>
              <a:pPr marR="0" lvl="0" algn="l" defTabSz="914400">
                <a:lnSpc>
                  <a:spcPct val="100000"/>
                </a:lnSpc>
                <a:spcBef>
                  <a:spcPts val="0"/>
                </a:spcBef>
                <a:spcAft>
                  <a:spcPts val="0"/>
                </a:spcAft>
                <a:buClr>
                  <a:srgbClr val="3A4C9E"/>
                </a:buClr>
                <a:buSzTx/>
                <a:defRPr/>
              </a:pPr>
              <a:endParaRPr lang="de-DE" sz="2000" dirty="0">
                <a:solidFill>
                  <a:prstClr val="black"/>
                </a:solidFill>
                <a:latin typeface="Calibri Light"/>
                <a:cs typeface="Arial"/>
              </a:endParaRPr>
            </a:p>
            <a:p>
              <a:pPr marR="0" lvl="0" algn="l" defTabSz="914400">
                <a:lnSpc>
                  <a:spcPct val="100000"/>
                </a:lnSpc>
                <a:spcBef>
                  <a:spcPts val="0"/>
                </a:spcBef>
                <a:spcAft>
                  <a:spcPts val="0"/>
                </a:spcAft>
                <a:buClr>
                  <a:srgbClr val="3A4C9E"/>
                </a:buClr>
                <a:buSzTx/>
                <a:defRPr/>
              </a:pPr>
              <a:r>
                <a:rPr lang="de-DE" sz="2000" b="1" dirty="0">
                  <a:solidFill>
                    <a:srgbClr val="EC483C"/>
                  </a:solidFill>
                  <a:latin typeface="Calibri Light"/>
                  <a:cs typeface="Arial"/>
                  <a:sym typeface="Wingdings" panose="05000000000000000000" pitchFamily="2" charset="2"/>
                </a:rPr>
                <a:t> Alarmierung Rettungsdienst falls keine rasche Besserung/Verschlechterung</a:t>
              </a:r>
              <a:endParaRPr lang="de-DE" sz="2000" b="1" dirty="0">
                <a:solidFill>
                  <a:srgbClr val="EC483C"/>
                </a:solidFill>
                <a:latin typeface="Calibri Light"/>
                <a:cs typeface="Arial"/>
              </a:endParaRPr>
            </a:p>
          </p:txBody>
        </p:sp>
      </p:grpSp>
      <p:sp>
        <p:nvSpPr>
          <p:cNvPr id="10" name="Titel 1">
            <a:extLst>
              <a:ext uri="{FF2B5EF4-FFF2-40B4-BE49-F238E27FC236}">
                <a16:creationId xmlns:a16="http://schemas.microsoft.com/office/drawing/2014/main" id="{43A6C01A-AE46-4B12-9742-A5DCF59E7EBB}"/>
              </a:ext>
            </a:extLst>
          </p:cNvPr>
          <p:cNvSpPr txBox="1">
            <a:spLocks/>
          </p:cNvSpPr>
          <p:nvPr/>
        </p:nvSpPr>
        <p:spPr bwMode="auto">
          <a:xfrm>
            <a:off x="990600" y="517525"/>
            <a:ext cx="10515600" cy="1325563"/>
          </a:xfrm>
          <a:prstGeom prst="rect">
            <a:avLst/>
          </a:prstGeom>
        </p:spPr>
        <p:txBody>
          <a:bodyPr vert="horz" lIns="91440" tIns="45720" rIns="91440" bIns="45720" rtlCol="0" anchor="ctr">
            <a:normAutofit/>
          </a:bodyPr>
          <a:lstStyle>
            <a:lvl1pPr algn="l" defTabSz="914400">
              <a:lnSpc>
                <a:spcPct val="90000"/>
              </a:lnSpc>
              <a:spcBef>
                <a:spcPts val="0"/>
              </a:spcBef>
              <a:buNone/>
              <a:defRPr sz="4400">
                <a:solidFill>
                  <a:schemeClr val="tx1"/>
                </a:solidFill>
                <a:latin typeface="+mj-lt"/>
                <a:ea typeface="+mj-ea"/>
                <a:cs typeface="+mj-cs"/>
              </a:defRPr>
            </a:lvl1pPr>
          </a:lstStyle>
          <a:p>
            <a:r>
              <a:rPr lang="de-DE" b="1" dirty="0">
                <a:solidFill>
                  <a:srgbClr val="3A4C9E"/>
                </a:solidFill>
              </a:rPr>
              <a:t>Sonnenstich</a:t>
            </a:r>
          </a:p>
        </p:txBody>
      </p:sp>
      <p:pic>
        <p:nvPicPr>
          <p:cNvPr id="13" name="Grafik 12" descr="Warnung mit einfarbiger Füllung">
            <a:extLst>
              <a:ext uri="{FF2B5EF4-FFF2-40B4-BE49-F238E27FC236}">
                <a16:creationId xmlns:a16="http://schemas.microsoft.com/office/drawing/2014/main" id="{9375E96E-1468-4BD8-B769-E92435B64A52}"/>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a:xfrm>
            <a:off x="10476148" y="1494759"/>
            <a:ext cx="864096" cy="864096"/>
          </a:xfrm>
          <a:prstGeom prst="rect">
            <a:avLst/>
          </a:prstGeom>
        </p:spPr>
      </p:pic>
      <p:sp>
        <p:nvSpPr>
          <p:cNvPr id="14" name="Textfeld 13">
            <a:extLst>
              <a:ext uri="{FF2B5EF4-FFF2-40B4-BE49-F238E27FC236}">
                <a16:creationId xmlns:a16="http://schemas.microsoft.com/office/drawing/2014/main" id="{415AC29B-2433-4B06-874F-D716B0A2F387}"/>
              </a:ext>
            </a:extLst>
          </p:cNvPr>
          <p:cNvSpPr txBox="1"/>
          <p:nvPr/>
        </p:nvSpPr>
        <p:spPr>
          <a:xfrm>
            <a:off x="9552384" y="2284787"/>
            <a:ext cx="2495600" cy="707886"/>
          </a:xfrm>
          <a:prstGeom prst="rect">
            <a:avLst/>
          </a:prstGeom>
          <a:noFill/>
        </p:spPr>
        <p:txBody>
          <a:bodyPr wrap="square" rtlCol="0">
            <a:spAutoFit/>
          </a:bodyPr>
          <a:lstStyle/>
          <a:p>
            <a:pPr algn="ctr"/>
            <a:r>
              <a:rPr lang="en-US" sz="2000" b="1" dirty="0" err="1">
                <a:solidFill>
                  <a:srgbClr val="EC483C"/>
                </a:solidFill>
                <a:latin typeface="+mj-lt"/>
              </a:rPr>
              <a:t>Bedrohlich</a:t>
            </a:r>
            <a:r>
              <a:rPr lang="en-US" sz="2000" b="1" dirty="0">
                <a:solidFill>
                  <a:srgbClr val="EC483C"/>
                </a:solidFill>
                <a:latin typeface="+mj-lt"/>
              </a:rPr>
              <a:t>! </a:t>
            </a:r>
            <a:r>
              <a:rPr lang="en-US" sz="2000" b="1" dirty="0" err="1">
                <a:solidFill>
                  <a:srgbClr val="EC483C"/>
                </a:solidFill>
                <a:latin typeface="+mj-lt"/>
              </a:rPr>
              <a:t>Hirnödem</a:t>
            </a:r>
            <a:r>
              <a:rPr lang="en-US" sz="2000" b="1" dirty="0">
                <a:solidFill>
                  <a:srgbClr val="EC483C"/>
                </a:solidFill>
                <a:latin typeface="+mj-lt"/>
              </a:rPr>
              <a:t> </a:t>
            </a:r>
            <a:r>
              <a:rPr lang="en-US" sz="2000" b="1" dirty="0" err="1">
                <a:solidFill>
                  <a:srgbClr val="EC483C"/>
                </a:solidFill>
                <a:latin typeface="+mj-lt"/>
              </a:rPr>
              <a:t>möglich</a:t>
            </a:r>
            <a:r>
              <a:rPr lang="en-US" sz="2000" b="1" dirty="0">
                <a:solidFill>
                  <a:srgbClr val="EC483C"/>
                </a:solidFill>
                <a:latin typeface="+mj-lt"/>
              </a:rPr>
              <a:t>!</a:t>
            </a:r>
            <a:endParaRPr lang="de-DE" sz="2000" b="1" dirty="0">
              <a:solidFill>
                <a:srgbClr val="EC483C"/>
              </a:solidFill>
              <a:latin typeface="+mj-lt"/>
            </a:endParaRPr>
          </a:p>
        </p:txBody>
      </p:sp>
    </p:spTree>
    <p:extLst>
      <p:ext uri="{BB962C8B-B14F-4D97-AF65-F5344CB8AC3E}">
        <p14:creationId xmlns:p14="http://schemas.microsoft.com/office/powerpoint/2010/main" val="9632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a:extLst>
              <a:ext uri="{FF2B5EF4-FFF2-40B4-BE49-F238E27FC236}">
                <a16:creationId xmlns:a16="http://schemas.microsoft.com/office/drawing/2014/main" id="{EB3A0AEB-B102-464A-9F06-1AD3C6E1A728}"/>
              </a:ext>
            </a:extLst>
          </p:cNvPr>
          <p:cNvGrpSpPr/>
          <p:nvPr/>
        </p:nvGrpSpPr>
        <p:grpSpPr>
          <a:xfrm>
            <a:off x="957720" y="1930150"/>
            <a:ext cx="10276561" cy="4163146"/>
            <a:chOff x="957719" y="1079374"/>
            <a:chExt cx="10276561" cy="3161761"/>
          </a:xfrm>
        </p:grpSpPr>
        <p:sp>
          <p:nvSpPr>
            <p:cNvPr id="5" name="Rechteck: abgerundete Ecken 28">
              <a:extLst>
                <a:ext uri="{FF2B5EF4-FFF2-40B4-BE49-F238E27FC236}">
                  <a16:creationId xmlns:a16="http://schemas.microsoft.com/office/drawing/2014/main" id="{A4F2E0DA-F1BB-4113-91FF-EB5025728DBC}"/>
                </a:ext>
              </a:extLst>
            </p:cNvPr>
            <p:cNvSpPr>
              <a:spLocks noChangeAspect="1"/>
            </p:cNvSpPr>
            <p:nvPr/>
          </p:nvSpPr>
          <p:spPr bwMode="auto">
            <a:xfrm>
              <a:off x="957719" y="1079374"/>
              <a:ext cx="10276561" cy="3161761"/>
            </a:xfrm>
            <a:prstGeom prst="roundRect">
              <a:avLst>
                <a:gd name="adj" fmla="val 16667"/>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44000" numCol="1" rtlCol="0" anchor="t" anchorCtr="0">
              <a:noAutofit/>
            </a:bodyPr>
            <a:lstStyle/>
            <a:p>
              <a:pPr marL="0" marR="0" lvl="0" indent="0" algn="l" defTabSz="914400">
                <a:lnSpc>
                  <a:spcPct val="100000"/>
                </a:lnSpc>
                <a:spcBef>
                  <a:spcPts val="0"/>
                </a:spcBef>
                <a:spcAft>
                  <a:spcPts val="0"/>
                </a:spcAft>
                <a:buClrTx/>
                <a:buSzTx/>
                <a:buFont typeface="Arial"/>
                <a:buNone/>
                <a:defRPr/>
              </a:pPr>
              <a:r>
                <a:rPr lang="en-US" sz="2200" dirty="0" err="1">
                  <a:solidFill>
                    <a:srgbClr val="3A4C9E"/>
                  </a:solidFill>
                  <a:latin typeface="Calibri Light"/>
                  <a:cs typeface="Arial"/>
                </a:rPr>
                <a:t>Aufenthalt</a:t>
              </a:r>
              <a:r>
                <a:rPr lang="en-US" sz="2200" dirty="0">
                  <a:solidFill>
                    <a:srgbClr val="3A4C9E"/>
                  </a:solidFill>
                  <a:latin typeface="Calibri Light"/>
                  <a:cs typeface="Arial"/>
                </a:rPr>
                <a:t> in </a:t>
              </a:r>
              <a:r>
                <a:rPr lang="en-US" sz="2200" dirty="0" err="1">
                  <a:solidFill>
                    <a:srgbClr val="3A4C9E"/>
                  </a:solidFill>
                  <a:latin typeface="Calibri Light"/>
                  <a:cs typeface="Arial"/>
                </a:rPr>
                <a:t>Hitze</a:t>
              </a:r>
              <a:r>
                <a:rPr lang="en-US" sz="2200" dirty="0">
                  <a:solidFill>
                    <a:srgbClr val="3A4C9E"/>
                  </a:solidFill>
                  <a:latin typeface="Calibri Light"/>
                  <a:cs typeface="Arial"/>
                </a:rPr>
                <a:t> </a:t>
              </a:r>
              <a:r>
                <a:rPr lang="en-US" sz="2200" dirty="0">
                  <a:solidFill>
                    <a:srgbClr val="3A4C9E"/>
                  </a:solidFill>
                  <a:latin typeface="Calibri Light"/>
                  <a:cs typeface="Arial"/>
                  <a:sym typeface="Wingdings" panose="05000000000000000000" pitchFamily="2" charset="2"/>
                </a:rPr>
                <a:t> </a:t>
              </a:r>
              <a:r>
                <a:rPr lang="en-US" sz="2200" dirty="0" err="1">
                  <a:solidFill>
                    <a:srgbClr val="3A4C9E"/>
                  </a:solidFill>
                  <a:latin typeface="Calibri Light"/>
                  <a:cs typeface="Arial"/>
                </a:rPr>
                <a:t>Schwitzen</a:t>
              </a:r>
              <a:r>
                <a:rPr lang="en-US" sz="2200" dirty="0">
                  <a:solidFill>
                    <a:srgbClr val="3A4C9E"/>
                  </a:solidFill>
                  <a:latin typeface="Calibri Light"/>
                  <a:cs typeface="Arial"/>
                </a:rPr>
                <a:t> </a:t>
              </a:r>
              <a:r>
                <a:rPr lang="en-US" sz="2200" dirty="0">
                  <a:solidFill>
                    <a:srgbClr val="3A4C9E"/>
                  </a:solidFill>
                  <a:latin typeface="Calibri Light"/>
                  <a:cs typeface="Arial"/>
                  <a:sym typeface="Wingdings" panose="05000000000000000000" pitchFamily="2" charset="2"/>
                </a:rPr>
                <a:t> </a:t>
              </a:r>
              <a:r>
                <a:rPr lang="de-DE" sz="2200" dirty="0" err="1">
                  <a:solidFill>
                    <a:srgbClr val="3A4C9E"/>
                  </a:solidFill>
                  <a:latin typeface="Calibri Light"/>
                  <a:cs typeface="Arial"/>
                </a:rPr>
                <a:t>Fl</a:t>
              </a:r>
              <a:r>
                <a:rPr lang="en-US" sz="2200" dirty="0" err="1">
                  <a:solidFill>
                    <a:srgbClr val="3A4C9E"/>
                  </a:solidFill>
                  <a:latin typeface="Calibri Light"/>
                  <a:cs typeface="Arial"/>
                </a:rPr>
                <a:t>üssigkeits</a:t>
              </a:r>
              <a:r>
                <a:rPr lang="en-US" sz="2200" dirty="0">
                  <a:solidFill>
                    <a:srgbClr val="3A4C9E"/>
                  </a:solidFill>
                  <a:latin typeface="Calibri Light"/>
                  <a:cs typeface="Arial"/>
                </a:rPr>
                <a:t>- und </a:t>
              </a:r>
              <a:r>
                <a:rPr lang="en-US" sz="2200" dirty="0" err="1">
                  <a:solidFill>
                    <a:srgbClr val="3A4C9E"/>
                  </a:solidFill>
                  <a:latin typeface="Calibri Light"/>
                  <a:cs typeface="Arial"/>
                </a:rPr>
                <a:t>Salzverlust</a:t>
              </a:r>
              <a:r>
                <a:rPr lang="en-US" sz="2200" dirty="0">
                  <a:solidFill>
                    <a:srgbClr val="3A4C9E"/>
                  </a:solidFill>
                  <a:latin typeface="Calibri Light"/>
                  <a:cs typeface="Arial"/>
                </a:rPr>
                <a:t>  </a:t>
              </a:r>
              <a:endParaRPr lang="de-DE" sz="2200" i="0" u="none" strike="noStrike" cap="none" spc="0" dirty="0">
                <a:ln>
                  <a:noFill/>
                </a:ln>
                <a:solidFill>
                  <a:srgbClr val="3A4C9E"/>
                </a:solidFill>
                <a:latin typeface="Calibri Light"/>
                <a:cs typeface="Arial"/>
              </a:endParaRPr>
            </a:p>
          </p:txBody>
        </p:sp>
        <p:sp>
          <p:nvSpPr>
            <p:cNvPr id="4" name="Textfeld 3">
              <a:extLst>
                <a:ext uri="{FF2B5EF4-FFF2-40B4-BE49-F238E27FC236}">
                  <a16:creationId xmlns:a16="http://schemas.microsoft.com/office/drawing/2014/main" id="{18608967-7784-4B32-A291-1EF2D33996F3}"/>
                </a:ext>
              </a:extLst>
            </p:cNvPr>
            <p:cNvSpPr txBox="1"/>
            <p:nvPr/>
          </p:nvSpPr>
          <p:spPr>
            <a:xfrm>
              <a:off x="968618" y="1780197"/>
              <a:ext cx="10265662" cy="2249517"/>
            </a:xfrm>
            <a:prstGeom prst="rect">
              <a:avLst/>
            </a:prstGeom>
            <a:noFill/>
          </p:spPr>
          <p:txBody>
            <a:bodyPr wrap="square" lIns="396000" rIns="396000" numCol="2" spcCol="216000" rtlCol="0">
              <a:noAutofit/>
            </a:bodyPr>
            <a:lstStyle/>
            <a:p>
              <a:pPr marL="0" marR="0" lvl="0" indent="0" algn="l" defTabSz="914400">
                <a:lnSpc>
                  <a:spcPct val="100000"/>
                </a:lnSpc>
                <a:spcBef>
                  <a:spcPts val="0"/>
                </a:spcBef>
                <a:spcAft>
                  <a:spcPts val="0"/>
                </a:spcAft>
                <a:buClrTx/>
                <a:buSzTx/>
                <a:buFont typeface="Arial"/>
                <a:buNone/>
                <a:defRPr/>
              </a:pPr>
              <a:r>
                <a:rPr lang="de-DE" sz="2000" b="1" i="0" u="none" strike="noStrike" cap="none" spc="0" dirty="0">
                  <a:ln>
                    <a:noFill/>
                  </a:ln>
                  <a:solidFill>
                    <a:srgbClr val="3A4C9E"/>
                  </a:solidFill>
                  <a:latin typeface="Calibri Light"/>
                  <a:cs typeface="Arial"/>
                </a:rPr>
                <a:t>Symptome:</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Körperkerntemperatur unter 40°C</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Angst, Unwohlsein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Feucht-kühle Haut</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Schwäche, Müdigkeit</a:t>
              </a:r>
            </a:p>
            <a:p>
              <a:pPr marL="342900" indent="-342900">
                <a:buClr>
                  <a:srgbClr val="3A4C9E"/>
                </a:buClr>
                <a:buFont typeface="Arial" panose="020B0604020202020204" pitchFamily="34" charset="0"/>
                <a:buChar char="•"/>
                <a:defRPr/>
              </a:pPr>
              <a:r>
                <a:rPr lang="de-DE" sz="2000" dirty="0">
                  <a:solidFill>
                    <a:prstClr val="black"/>
                  </a:solidFill>
                  <a:latin typeface="Calibri Light"/>
                  <a:cs typeface="Arial"/>
                </a:rPr>
                <a:t>Verminderte Urinausscheidung</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b="0" i="0" u="none" strike="noStrike" cap="none" spc="0" dirty="0">
                  <a:ln>
                    <a:noFill/>
                  </a:ln>
                  <a:solidFill>
                    <a:prstClr val="black"/>
                  </a:solidFill>
                  <a:latin typeface="Calibri Light"/>
                  <a:cs typeface="Arial"/>
                </a:rPr>
                <a:t>Niedriger Blutdruck, Pul</a:t>
              </a:r>
              <a:r>
                <a:rPr lang="de-DE" sz="2000" dirty="0">
                  <a:solidFill>
                    <a:prstClr val="black"/>
                  </a:solidFill>
                  <a:latin typeface="Calibri Light"/>
                  <a:cs typeface="Arial"/>
                </a:rPr>
                <a:t>s beschleunigt</a:t>
              </a:r>
              <a:endParaRPr lang="de-DE" sz="2000" b="0" i="0" u="none" strike="noStrike" cap="none" spc="0" dirty="0">
                <a:ln>
                  <a:noFill/>
                </a:ln>
                <a:solidFill>
                  <a:prstClr val="black"/>
                </a:solidFill>
                <a:latin typeface="Calibri Light"/>
                <a:cs typeface="Arial"/>
              </a:endParaRPr>
            </a:p>
            <a:p>
              <a:pPr marL="0" marR="0" lvl="0" indent="0" algn="l" defTabSz="914400">
                <a:lnSpc>
                  <a:spcPct val="100000"/>
                </a:lnSpc>
                <a:spcBef>
                  <a:spcPts val="0"/>
                </a:spcBef>
                <a:spcAft>
                  <a:spcPts val="0"/>
                </a:spcAft>
                <a:buClrTx/>
                <a:buSzTx/>
                <a:buFont typeface="Arial"/>
                <a:buNone/>
                <a:defRPr/>
              </a:pPr>
              <a:endParaRPr lang="de-DE" sz="2000" b="1" dirty="0">
                <a:solidFill>
                  <a:srgbClr val="3A4C9E"/>
                </a:solidFill>
                <a:latin typeface="Calibri Light"/>
                <a:cs typeface="Arial"/>
              </a:endParaRPr>
            </a:p>
            <a:p>
              <a:pPr marL="0" marR="0" lvl="0" indent="0" algn="l" defTabSz="914400">
                <a:lnSpc>
                  <a:spcPct val="100000"/>
                </a:lnSpc>
                <a:spcBef>
                  <a:spcPts val="0"/>
                </a:spcBef>
                <a:spcAft>
                  <a:spcPts val="0"/>
                </a:spcAft>
                <a:buClrTx/>
                <a:buSzTx/>
                <a:buFont typeface="Arial"/>
                <a:buNone/>
                <a:defRPr/>
              </a:pPr>
              <a:endParaRPr lang="de-DE" sz="2000" b="1" dirty="0">
                <a:solidFill>
                  <a:srgbClr val="3A4C9E"/>
                </a:solidFill>
                <a:latin typeface="Calibri Light"/>
                <a:cs typeface="Arial"/>
              </a:endParaRPr>
            </a:p>
            <a:p>
              <a:pPr marL="0" marR="0" lvl="0" indent="0" algn="l" defTabSz="914400">
                <a:lnSpc>
                  <a:spcPct val="100000"/>
                </a:lnSpc>
                <a:spcBef>
                  <a:spcPts val="0"/>
                </a:spcBef>
                <a:spcAft>
                  <a:spcPts val="0"/>
                </a:spcAft>
                <a:buClrTx/>
                <a:buSzTx/>
                <a:buFont typeface="Arial"/>
                <a:buNone/>
                <a:defRPr/>
              </a:pPr>
              <a:endParaRPr lang="de-DE" sz="2000" b="1" dirty="0">
                <a:solidFill>
                  <a:srgbClr val="3A4C9E"/>
                </a:solidFill>
                <a:latin typeface="Calibri Light"/>
                <a:cs typeface="Arial"/>
              </a:endParaRPr>
            </a:p>
            <a:p>
              <a:pPr marL="0" marR="0" lvl="0" indent="0" algn="l" defTabSz="914400">
                <a:lnSpc>
                  <a:spcPct val="100000"/>
                </a:lnSpc>
                <a:spcBef>
                  <a:spcPts val="0"/>
                </a:spcBef>
                <a:spcAft>
                  <a:spcPts val="0"/>
                </a:spcAft>
                <a:buClrTx/>
                <a:buSzTx/>
                <a:buFont typeface="Arial"/>
                <a:buNone/>
                <a:defRPr/>
              </a:pPr>
              <a:r>
                <a:rPr lang="de-DE" sz="2000" b="1" dirty="0">
                  <a:solidFill>
                    <a:srgbClr val="3A4C9E"/>
                  </a:solidFill>
                  <a:latin typeface="Calibri Light"/>
                  <a:cs typeface="Arial"/>
                </a:rPr>
                <a:t>Maßnahmen:</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In kühle Umgebung bringen, mit Luftzug </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Entkleiden, kühlen</a:t>
              </a:r>
            </a:p>
            <a:p>
              <a:pPr marL="342900" indent="-342900">
                <a:buClr>
                  <a:srgbClr val="3A4C9E"/>
                </a:buClr>
                <a:buFont typeface="Arial" panose="020B0604020202020204" pitchFamily="34" charset="0"/>
                <a:buChar char="•"/>
                <a:defRPr/>
              </a:pPr>
              <a:r>
                <a:rPr lang="de-DE" sz="2000" dirty="0">
                  <a:solidFill>
                    <a:prstClr val="black"/>
                  </a:solidFill>
                  <a:latin typeface="Calibri Light"/>
                  <a:cs typeface="Arial"/>
                </a:rPr>
                <a:t>Flüssigkeitsgabe, Elektrolytlösung</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strenge Beobachtung</a:t>
              </a:r>
            </a:p>
            <a:p>
              <a:pPr marL="342900" marR="0" lvl="0" indent="-342900" algn="l" defTabSz="914400">
                <a:lnSpc>
                  <a:spcPct val="100000"/>
                </a:lnSpc>
                <a:spcBef>
                  <a:spcPts val="0"/>
                </a:spcBef>
                <a:spcAft>
                  <a:spcPts val="0"/>
                </a:spcAft>
                <a:buClr>
                  <a:srgbClr val="3A4C9E"/>
                </a:buClr>
                <a:buSzTx/>
                <a:buFont typeface="Arial" panose="020B0604020202020204" pitchFamily="34" charset="0"/>
                <a:buChar char="•"/>
                <a:defRPr/>
              </a:pPr>
              <a:r>
                <a:rPr lang="de-DE" sz="2000" dirty="0">
                  <a:solidFill>
                    <a:prstClr val="black"/>
                  </a:solidFill>
                  <a:latin typeface="Calibri Light"/>
                  <a:cs typeface="Arial"/>
                </a:rPr>
                <a:t>Keine fiebersenkenden Medikamente</a:t>
              </a:r>
              <a:br>
                <a:rPr lang="de-DE" sz="2000" dirty="0">
                  <a:solidFill>
                    <a:prstClr val="black"/>
                  </a:solidFill>
                  <a:latin typeface="Calibri Light"/>
                  <a:cs typeface="Arial"/>
                </a:rPr>
              </a:br>
              <a:endParaRPr lang="de-DE" sz="2000" dirty="0">
                <a:solidFill>
                  <a:prstClr val="black"/>
                </a:solidFill>
                <a:latin typeface="Calibri Light"/>
                <a:cs typeface="Arial"/>
              </a:endParaRPr>
            </a:p>
            <a:p>
              <a:pPr marR="0" lvl="0" algn="l" defTabSz="914400">
                <a:lnSpc>
                  <a:spcPct val="100000"/>
                </a:lnSpc>
                <a:spcBef>
                  <a:spcPts val="0"/>
                </a:spcBef>
                <a:spcAft>
                  <a:spcPts val="0"/>
                </a:spcAft>
                <a:buClr>
                  <a:srgbClr val="3A4C9E"/>
                </a:buClr>
                <a:buSzTx/>
                <a:defRPr/>
              </a:pPr>
              <a:r>
                <a:rPr lang="de-DE" sz="2000" b="1" dirty="0">
                  <a:solidFill>
                    <a:srgbClr val="EC483C"/>
                  </a:solidFill>
                  <a:latin typeface="Calibri Light"/>
                  <a:cs typeface="Arial"/>
                  <a:sym typeface="Wingdings" panose="05000000000000000000" pitchFamily="2" charset="2"/>
                </a:rPr>
                <a:t> ggf. direkt Alarmierung Rettungsdienst oder wenn nicht innerhalb 20-30 min rückläufig </a:t>
              </a:r>
              <a:endParaRPr lang="de-DE" sz="2000" b="1" dirty="0">
                <a:solidFill>
                  <a:srgbClr val="EC483C"/>
                </a:solidFill>
                <a:latin typeface="Calibri Light"/>
                <a:cs typeface="Arial"/>
              </a:endParaRPr>
            </a:p>
          </p:txBody>
        </p:sp>
      </p:grpSp>
      <p:sp>
        <p:nvSpPr>
          <p:cNvPr id="10" name="Titel 1">
            <a:extLst>
              <a:ext uri="{FF2B5EF4-FFF2-40B4-BE49-F238E27FC236}">
                <a16:creationId xmlns:a16="http://schemas.microsoft.com/office/drawing/2014/main" id="{43A6C01A-AE46-4B12-9742-A5DCF59E7EBB}"/>
              </a:ext>
            </a:extLst>
          </p:cNvPr>
          <p:cNvSpPr txBox="1">
            <a:spLocks/>
          </p:cNvSpPr>
          <p:nvPr/>
        </p:nvSpPr>
        <p:spPr bwMode="auto">
          <a:xfrm>
            <a:off x="990600" y="517525"/>
            <a:ext cx="10515600" cy="1325563"/>
          </a:xfrm>
          <a:prstGeom prst="rect">
            <a:avLst/>
          </a:prstGeom>
        </p:spPr>
        <p:txBody>
          <a:bodyPr vert="horz" lIns="91440" tIns="45720" rIns="91440" bIns="45720" rtlCol="0" anchor="ctr">
            <a:normAutofit/>
          </a:bodyPr>
          <a:lstStyle>
            <a:lvl1pPr algn="l" defTabSz="914400">
              <a:lnSpc>
                <a:spcPct val="90000"/>
              </a:lnSpc>
              <a:spcBef>
                <a:spcPts val="0"/>
              </a:spcBef>
              <a:buNone/>
              <a:defRPr sz="4400">
                <a:solidFill>
                  <a:schemeClr val="tx1"/>
                </a:solidFill>
                <a:latin typeface="+mj-lt"/>
                <a:ea typeface="+mj-ea"/>
                <a:cs typeface="+mj-cs"/>
              </a:defRPr>
            </a:lvl1pPr>
          </a:lstStyle>
          <a:p>
            <a:r>
              <a:rPr lang="de-DE" b="1" dirty="0">
                <a:solidFill>
                  <a:srgbClr val="3A4C9E"/>
                </a:solidFill>
              </a:rPr>
              <a:t>Hitzeerschöpfung</a:t>
            </a:r>
          </a:p>
        </p:txBody>
      </p:sp>
      <p:pic>
        <p:nvPicPr>
          <p:cNvPr id="11" name="Grafik 10" descr="Warnung mit einfarbiger Füllung">
            <a:extLst>
              <a:ext uri="{FF2B5EF4-FFF2-40B4-BE49-F238E27FC236}">
                <a16:creationId xmlns:a16="http://schemas.microsoft.com/office/drawing/2014/main" id="{DAC6DAC4-E9B4-47A2-B66F-B8D5803AEDC6}"/>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a:xfrm>
            <a:off x="10476148" y="1494759"/>
            <a:ext cx="864096" cy="864096"/>
          </a:xfrm>
          <a:prstGeom prst="rect">
            <a:avLst/>
          </a:prstGeom>
        </p:spPr>
      </p:pic>
      <p:sp>
        <p:nvSpPr>
          <p:cNvPr id="12" name="Textfeld 11">
            <a:extLst>
              <a:ext uri="{FF2B5EF4-FFF2-40B4-BE49-F238E27FC236}">
                <a16:creationId xmlns:a16="http://schemas.microsoft.com/office/drawing/2014/main" id="{9EDE08EC-0787-4FF8-8E74-252DD3A299FA}"/>
              </a:ext>
            </a:extLst>
          </p:cNvPr>
          <p:cNvSpPr txBox="1"/>
          <p:nvPr/>
        </p:nvSpPr>
        <p:spPr>
          <a:xfrm>
            <a:off x="9552384" y="2284787"/>
            <a:ext cx="2495600" cy="707886"/>
          </a:xfrm>
          <a:prstGeom prst="rect">
            <a:avLst/>
          </a:prstGeom>
          <a:noFill/>
        </p:spPr>
        <p:txBody>
          <a:bodyPr wrap="square" rtlCol="0">
            <a:spAutoFit/>
          </a:bodyPr>
          <a:lstStyle/>
          <a:p>
            <a:pPr algn="ctr"/>
            <a:r>
              <a:rPr lang="en-US" sz="2000" b="1" dirty="0" err="1">
                <a:solidFill>
                  <a:srgbClr val="EC483C"/>
                </a:solidFill>
                <a:latin typeface="+mj-lt"/>
              </a:rPr>
              <a:t>Bedrohlich</a:t>
            </a:r>
            <a:r>
              <a:rPr lang="en-US" sz="2000" b="1" dirty="0">
                <a:solidFill>
                  <a:srgbClr val="EC483C"/>
                </a:solidFill>
                <a:latin typeface="+mj-lt"/>
              </a:rPr>
              <a:t>! </a:t>
            </a:r>
            <a:r>
              <a:rPr lang="en-US" sz="2000" b="1" dirty="0" err="1">
                <a:solidFill>
                  <a:srgbClr val="EC483C"/>
                </a:solidFill>
                <a:latin typeface="+mj-lt"/>
              </a:rPr>
              <a:t>Kann</a:t>
            </a:r>
            <a:r>
              <a:rPr lang="en-US" sz="2000" b="1" dirty="0">
                <a:solidFill>
                  <a:srgbClr val="EC483C"/>
                </a:solidFill>
                <a:latin typeface="+mj-lt"/>
              </a:rPr>
              <a:t> in </a:t>
            </a:r>
            <a:r>
              <a:rPr lang="en-US" sz="2000" b="1" dirty="0" err="1">
                <a:solidFill>
                  <a:srgbClr val="EC483C"/>
                </a:solidFill>
                <a:latin typeface="+mj-lt"/>
              </a:rPr>
              <a:t>Hitzschlag</a:t>
            </a:r>
            <a:r>
              <a:rPr lang="en-US" sz="2000" b="1" dirty="0">
                <a:solidFill>
                  <a:srgbClr val="EC483C"/>
                </a:solidFill>
                <a:latin typeface="+mj-lt"/>
              </a:rPr>
              <a:t> </a:t>
            </a:r>
            <a:r>
              <a:rPr lang="en-US" sz="2000" b="1" dirty="0" err="1">
                <a:solidFill>
                  <a:srgbClr val="EC483C"/>
                </a:solidFill>
                <a:latin typeface="+mj-lt"/>
              </a:rPr>
              <a:t>übergehen</a:t>
            </a:r>
            <a:r>
              <a:rPr lang="en-US" sz="2000" b="1" dirty="0">
                <a:solidFill>
                  <a:srgbClr val="EC483C"/>
                </a:solidFill>
                <a:latin typeface="+mj-lt"/>
              </a:rPr>
              <a:t>!</a:t>
            </a:r>
            <a:endParaRPr lang="de-DE" sz="2000" b="1" dirty="0">
              <a:solidFill>
                <a:srgbClr val="EC483C"/>
              </a:solidFill>
              <a:latin typeface="+mj-lt"/>
            </a:endParaRPr>
          </a:p>
        </p:txBody>
      </p:sp>
    </p:spTree>
    <p:extLst>
      <p:ext uri="{BB962C8B-B14F-4D97-AF65-F5344CB8AC3E}">
        <p14:creationId xmlns:p14="http://schemas.microsoft.com/office/powerpoint/2010/main" val="377759770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704</Words>
  <Application>Microsoft Office PowerPoint</Application>
  <PresentationFormat>Breitbild</PresentationFormat>
  <Paragraphs>169</Paragraphs>
  <Slides>12</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Calibri Light</vt:lpstr>
      <vt:lpstr>Wingdings</vt:lpstr>
      <vt:lpstr>Office</vt:lpstr>
      <vt:lpstr>PowerPoint-Präsentation</vt:lpstr>
      <vt:lpstr> </vt:lpstr>
      <vt:lpstr>Überblick Folgen von Hitze</vt:lpstr>
      <vt:lpstr> </vt:lpstr>
      <vt:lpstr> </vt:lpstr>
      <vt:lpstr> </vt:lpstr>
      <vt:lpstr>PowerPoint-Präsentation</vt:lpstr>
      <vt:lpstr>PowerPoint-Präsentation</vt:lpstr>
      <vt:lpstr>PowerPoint-Präsentation</vt:lpstr>
      <vt:lpstr>PowerPoint-Präsentation</vt:lpstr>
      <vt:lpstr>Erste Hilfe Maßnahmen Hitzeerkrankungen</vt:lpstr>
      <vt:lpstr>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Nathalie Nidens</dc:creator>
  <cp:lastModifiedBy>Jelka Wickham</cp:lastModifiedBy>
  <cp:revision>8</cp:revision>
  <dcterms:created xsi:type="dcterms:W3CDTF">2022-05-17T06:27:59Z</dcterms:created>
  <dcterms:modified xsi:type="dcterms:W3CDTF">2023-05-23T11:57:06Z</dcterms:modified>
</cp:coreProperties>
</file>