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597" r:id="rId2"/>
    <p:sldId id="256" r:id="rId3"/>
    <p:sldId id="257" r:id="rId4"/>
    <p:sldId id="258" r:id="rId5"/>
    <p:sldId id="259" r:id="rId6"/>
    <p:sldId id="260" r:id="rId7"/>
    <p:sldId id="596" r:id="rId8"/>
    <p:sldId id="595" r:id="rId9"/>
  </p:sldIdLst>
  <p:sldSz cx="12192000" cy="6858000"/>
  <p:notesSz cx="12192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A4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71680" autoAdjust="0"/>
  </p:normalViewPr>
  <p:slideViewPr>
    <p:cSldViewPr>
      <p:cViewPr varScale="1">
        <p:scale>
          <a:sx n="82" d="100"/>
          <a:sy n="82" d="100"/>
        </p:scale>
        <p:origin x="217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5" name="Datumsplatzhalter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8DD752A8-533B-6748-B876-8BA21BD850EC}" type="datetimeFigureOut">
              <a:rPr lang="en-US"/>
              <a:t>5/23/2023</a:t>
            </a:fld>
            <a:endParaRPr lang="en-US"/>
          </a:p>
        </p:txBody>
      </p:sp>
      <p:sp>
        <p:nvSpPr>
          <p:cNvPr id="6" name="Folienbildplatzhalter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en-US"/>
          </a:p>
        </p:txBody>
      </p:sp>
      <p:sp>
        <p:nvSpPr>
          <p:cNvPr id="7" name="Notizenplatzhalter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8" name="Fußzeilenplatzhalt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9" name="Foliennummernplatzhalter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5237021A-B664-2449-9947-ACF2C3FDD412}" type="slidenum">
              <a:rPr lang="en-US"/>
              <a:t>‹Nr.›</a:t>
            </a:fld>
            <a:endParaRPr lang="en-US"/>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5237021A-B664-2449-9947-ACF2C3FDD412}" type="slidenum">
              <a:rPr lang="en-US" smtClean="0"/>
              <a:t>3</a:t>
            </a:fld>
            <a:endParaRPr lang="en-US"/>
          </a:p>
        </p:txBody>
      </p:sp>
    </p:spTree>
    <p:extLst>
      <p:ext uri="{BB962C8B-B14F-4D97-AF65-F5344CB8AC3E}">
        <p14:creationId xmlns:p14="http://schemas.microsoft.com/office/powerpoint/2010/main" val="3750692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p:sp>
      <p:sp>
        <p:nvSpPr>
          <p:cNvPr id="5" name="Notizenplatzhalter 2"/>
          <p:cNvSpPr>
            <a:spLocks noGrp="1"/>
          </p:cNvSpPr>
          <p:nvPr>
            <p:ph type="body" idx="1"/>
          </p:nvPr>
        </p:nvSpPr>
        <p:spPr bwMode="auto"/>
        <p:txBody>
          <a:bodyPr/>
          <a:lstStyle/>
          <a:p>
            <a:pPr>
              <a:lnSpc>
                <a:spcPct val="107000"/>
              </a:lnSpc>
              <a:spcAft>
                <a:spcPts val="800"/>
              </a:spcAft>
              <a:defRPr/>
            </a:pPr>
            <a:r>
              <a:rPr lang="de-DE" sz="1800" dirty="0">
                <a:latin typeface="Arial"/>
                <a:ea typeface="Calibri"/>
              </a:rPr>
              <a:t> </a:t>
            </a:r>
            <a:endParaRPr dirty="0"/>
          </a:p>
        </p:txBody>
      </p:sp>
      <p:sp>
        <p:nvSpPr>
          <p:cNvPr id="6" name="Foliennummernplatzhalter 3"/>
          <p:cNvSpPr>
            <a:spLocks noGrp="1"/>
          </p:cNvSpPr>
          <p:nvPr>
            <p:ph type="sldNum" sz="quarter" idx="5"/>
          </p:nvPr>
        </p:nvSpPr>
        <p:spPr bwMode="auto"/>
        <p:txBody>
          <a:bodyPr/>
          <a:lstStyle/>
          <a:p>
            <a:pPr>
              <a:defRPr/>
            </a:pPr>
            <a:fld id="{5237021A-B664-2449-9947-ACF2C3FDD412}" type="slidenum">
              <a:rPr lang="en-US"/>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p:sp>
      <p:sp>
        <p:nvSpPr>
          <p:cNvPr id="5" name="Notizenplatzhalter 2"/>
          <p:cNvSpPr>
            <a:spLocks noGrp="1"/>
          </p:cNvSpPr>
          <p:nvPr>
            <p:ph type="body" idx="1"/>
          </p:nvPr>
        </p:nvSpPr>
        <p:spPr bwMode="auto"/>
        <p:txBody>
          <a:bodyPr/>
          <a:lstStyle/>
          <a:p>
            <a:pPr>
              <a:lnSpc>
                <a:spcPct val="107000"/>
              </a:lnSpc>
              <a:spcAft>
                <a:spcPts val="800"/>
              </a:spcAft>
              <a:defRPr/>
            </a:pPr>
            <a:endParaRPr dirty="0"/>
          </a:p>
        </p:txBody>
      </p:sp>
      <p:sp>
        <p:nvSpPr>
          <p:cNvPr id="6" name="Foliennummernplatzhalter 3"/>
          <p:cNvSpPr>
            <a:spLocks noGrp="1"/>
          </p:cNvSpPr>
          <p:nvPr>
            <p:ph type="sldNum" sz="quarter" idx="5"/>
          </p:nvPr>
        </p:nvSpPr>
        <p:spPr bwMode="auto"/>
        <p:txBody>
          <a:bodyPr/>
          <a:lstStyle/>
          <a:p>
            <a:pPr>
              <a:defRPr/>
            </a:pPr>
            <a:fld id="{5237021A-B664-2449-9947-ACF2C3FDD412}" type="slidenum">
              <a:rPr lang="en-US"/>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8</a:t>
            </a:fld>
            <a:endParaRPr lang="de-DE"/>
          </a:p>
        </p:txBody>
      </p:sp>
    </p:spTree>
    <p:extLst>
      <p:ext uri="{BB962C8B-B14F-4D97-AF65-F5344CB8AC3E}">
        <p14:creationId xmlns:p14="http://schemas.microsoft.com/office/powerpoint/2010/main" val="197484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Mastertitelformat bearbeiten</a:t>
            </a:r>
            <a:endParaRPr lang="en-US"/>
          </a:p>
        </p:txBody>
      </p:sp>
      <p:sp>
        <p:nvSpPr>
          <p:cNvPr id="5"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Vertikaler Textplatzhalt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8724900" y="365125"/>
            <a:ext cx="2628900" cy="5811838"/>
          </a:xfrm>
        </p:spPr>
        <p:txBody>
          <a:bodyPr vert="eaVert"/>
          <a:lstStyle/>
          <a:p>
            <a:pPr>
              <a:defRPr/>
            </a:pPr>
            <a:r>
              <a:rPr lang="de-DE"/>
              <a:t>Mastertitelformat bearbeiten</a:t>
            </a:r>
            <a:endParaRPr lang="en-US"/>
          </a:p>
        </p:txBody>
      </p:sp>
      <p:sp>
        <p:nvSpPr>
          <p:cNvPr id="5"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Inhaltsplatzhalt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Mastertitelformat bearbeiten</a:t>
            </a:r>
            <a:endParaRPr lang="en-US"/>
          </a:p>
        </p:txBody>
      </p:sp>
      <p:sp>
        <p:nvSpPr>
          <p:cNvPr id="5"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6" name="Datumsplatzhalter 3"/>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7" name="Fußzeilenplatzhalter 4"/>
          <p:cNvSpPr>
            <a:spLocks noGrp="1"/>
          </p:cNvSpPr>
          <p:nvPr>
            <p:ph type="ftr" sz="quarter" idx="11"/>
          </p:nvPr>
        </p:nvSpPr>
        <p:spPr bwMode="auto"/>
        <p:txBody>
          <a:bodyPr/>
          <a:lstStyle/>
          <a:p>
            <a:pPr>
              <a:defRPr/>
            </a:pPr>
            <a:endParaRPr lang="en-US"/>
          </a:p>
        </p:txBody>
      </p:sp>
      <p:sp>
        <p:nvSpPr>
          <p:cNvPr id="8" name="Foliennummernplatzhalter 5"/>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Inhaltsplatzhalter 2"/>
          <p:cNvSpPr>
            <a:spLocks noGrp="1"/>
          </p:cNvSpPr>
          <p:nvPr>
            <p:ph sz="half" idx="1"/>
          </p:nvPr>
        </p:nvSpPr>
        <p:spPr bwMode="auto">
          <a:xfrm>
            <a:off x="838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Inhaltsplatzhalter 3"/>
          <p:cNvSpPr>
            <a:spLocks noGrp="1"/>
          </p:cNvSpPr>
          <p:nvPr>
            <p:ph sz="half" idx="2"/>
          </p:nvPr>
        </p:nvSpPr>
        <p:spPr bwMode="auto">
          <a:xfrm>
            <a:off x="6172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umsplatzhalter 4"/>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8" name="Fußzeilenplatzhalter 5"/>
          <p:cNvSpPr>
            <a:spLocks noGrp="1"/>
          </p:cNvSpPr>
          <p:nvPr>
            <p:ph type="ftr" sz="quarter" idx="11"/>
          </p:nvPr>
        </p:nvSpPr>
        <p:spPr bwMode="auto"/>
        <p:txBody>
          <a:bodyPr/>
          <a:lstStyle/>
          <a:p>
            <a:pPr>
              <a:defRPr/>
            </a:pPr>
            <a:endParaRPr lang="en-US"/>
          </a:p>
        </p:txBody>
      </p:sp>
      <p:sp>
        <p:nvSpPr>
          <p:cNvPr id="9" name="Foliennummernplatzhalter 6"/>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365125"/>
            <a:ext cx="10515600" cy="1325563"/>
          </a:xfrm>
        </p:spPr>
        <p:txBody>
          <a:bodyPr/>
          <a:lstStyle/>
          <a:p>
            <a:pPr>
              <a:defRPr/>
            </a:pPr>
            <a:r>
              <a:rPr lang="de-DE"/>
              <a:t>Mastertitelformat bearbeiten</a:t>
            </a:r>
            <a:endParaRPr lang="en-US"/>
          </a:p>
        </p:txBody>
      </p:sp>
      <p:sp>
        <p:nvSpPr>
          <p:cNvPr id="5"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Inhaltsplatzhalter 3"/>
          <p:cNvSpPr>
            <a:spLocks noGrp="1"/>
          </p:cNvSpPr>
          <p:nvPr>
            <p:ph sz="half" idx="2"/>
          </p:nvPr>
        </p:nvSpPr>
        <p:spPr bwMode="auto">
          <a:xfrm>
            <a:off x="839788" y="2505074"/>
            <a:ext cx="5157787"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8" name="Inhaltsplatzhalter 5"/>
          <p:cNvSpPr>
            <a:spLocks noGrp="1"/>
          </p:cNvSpPr>
          <p:nvPr>
            <p:ph sz="quarter" idx="4"/>
          </p:nvPr>
        </p:nvSpPr>
        <p:spPr bwMode="auto">
          <a:xfrm>
            <a:off x="6172200" y="2505074"/>
            <a:ext cx="5183188"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9" name="Datumsplatzhalter 6"/>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10" name="Fußzeilenplatzhalter 7"/>
          <p:cNvSpPr>
            <a:spLocks noGrp="1"/>
          </p:cNvSpPr>
          <p:nvPr>
            <p:ph type="ftr" sz="quarter" idx="11"/>
          </p:nvPr>
        </p:nvSpPr>
        <p:spPr bwMode="auto"/>
        <p:txBody>
          <a:bodyPr/>
          <a:lstStyle/>
          <a:p>
            <a:pPr>
              <a:defRPr/>
            </a:pPr>
            <a:endParaRPr lang="en-US"/>
          </a:p>
        </p:txBody>
      </p:sp>
      <p:sp>
        <p:nvSpPr>
          <p:cNvPr id="11" name="Foliennummernplatzhalter 8"/>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lang="en-US"/>
          </a:p>
        </p:txBody>
      </p:sp>
      <p:sp>
        <p:nvSpPr>
          <p:cNvPr id="5" name="Datumsplatzhalter 2"/>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6" name="Fußzeilenplatzhalter 3"/>
          <p:cNvSpPr>
            <a:spLocks noGrp="1"/>
          </p:cNvSpPr>
          <p:nvPr>
            <p:ph type="ftr" sz="quarter" idx="11"/>
          </p:nvPr>
        </p:nvSpPr>
        <p:spPr bwMode="auto"/>
        <p:txBody>
          <a:bodyPr/>
          <a:lstStyle/>
          <a:p>
            <a:pPr>
              <a:defRPr/>
            </a:pPr>
            <a:endParaRPr lang="en-US"/>
          </a:p>
        </p:txBody>
      </p:sp>
      <p:sp>
        <p:nvSpPr>
          <p:cNvPr id="7" name="Foliennummernplatzhalter 4"/>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5" name="Fußzeilenplatzhalter 2"/>
          <p:cNvSpPr>
            <a:spLocks noGrp="1"/>
          </p:cNvSpPr>
          <p:nvPr>
            <p:ph type="ftr" sz="quarter" idx="11"/>
          </p:nvPr>
        </p:nvSpPr>
        <p:spPr bwMode="auto"/>
        <p:txBody>
          <a:bodyPr/>
          <a:lstStyle/>
          <a:p>
            <a:pPr>
              <a:defRPr/>
            </a:pPr>
            <a:endParaRPr lang="en-US"/>
          </a:p>
        </p:txBody>
      </p:sp>
      <p:sp>
        <p:nvSpPr>
          <p:cNvPr id="6" name="Foliennummernplatzhalter 3"/>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lang="en-US"/>
          </a:p>
        </p:txBody>
      </p:sp>
      <p:sp>
        <p:nvSpPr>
          <p:cNvPr id="5"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7" name="Datumsplatzhalter 4"/>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8" name="Fußzeilenplatzhalter 5"/>
          <p:cNvSpPr>
            <a:spLocks noGrp="1"/>
          </p:cNvSpPr>
          <p:nvPr>
            <p:ph type="ftr" sz="quarter" idx="11"/>
          </p:nvPr>
        </p:nvSpPr>
        <p:spPr bwMode="auto"/>
        <p:txBody>
          <a:bodyPr/>
          <a:lstStyle/>
          <a:p>
            <a:pPr>
              <a:defRPr/>
            </a:pPr>
            <a:endParaRPr lang="en-US"/>
          </a:p>
        </p:txBody>
      </p:sp>
      <p:sp>
        <p:nvSpPr>
          <p:cNvPr id="9" name="Foliennummernplatzhalter 6"/>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lang="en-US"/>
          </a:p>
        </p:txBody>
      </p:sp>
      <p:sp>
        <p:nvSpPr>
          <p:cNvPr id="5" name="Bildplatzhalter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n-US"/>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7" name="Datumsplatzhalter 4"/>
          <p:cNvSpPr>
            <a:spLocks noGrp="1"/>
          </p:cNvSpPr>
          <p:nvPr>
            <p:ph type="dt" sz="half" idx="10"/>
          </p:nvPr>
        </p:nvSpPr>
        <p:spPr bwMode="auto"/>
        <p:txBody>
          <a:bodyPr/>
          <a:lstStyle/>
          <a:p>
            <a:pPr>
              <a:defRPr/>
            </a:pPr>
            <a:fld id="{F933674C-AB70-624B-93BE-3E8D07C9DC58}" type="datetimeFigureOut">
              <a:rPr lang="en-US"/>
              <a:t>5/23/2023</a:t>
            </a:fld>
            <a:endParaRPr lang="en-US"/>
          </a:p>
        </p:txBody>
      </p:sp>
      <p:sp>
        <p:nvSpPr>
          <p:cNvPr id="8" name="Fußzeilenplatzhalter 5"/>
          <p:cNvSpPr>
            <a:spLocks noGrp="1"/>
          </p:cNvSpPr>
          <p:nvPr>
            <p:ph type="ftr" sz="quarter" idx="11"/>
          </p:nvPr>
        </p:nvSpPr>
        <p:spPr bwMode="auto"/>
        <p:txBody>
          <a:bodyPr/>
          <a:lstStyle/>
          <a:p>
            <a:pPr>
              <a:defRPr/>
            </a:pPr>
            <a:endParaRPr lang="en-US"/>
          </a:p>
        </p:txBody>
      </p:sp>
      <p:sp>
        <p:nvSpPr>
          <p:cNvPr id="9" name="Foliennummernplatzhalter 6"/>
          <p:cNvSpPr>
            <a:spLocks noGrp="1"/>
          </p:cNvSpPr>
          <p:nvPr>
            <p:ph type="sldNum" sz="quarter" idx="12"/>
          </p:nvPr>
        </p:nvSpPr>
        <p:spPr bwMode="auto"/>
        <p:txBody>
          <a:bodyPr/>
          <a:lstStyle/>
          <a:p>
            <a:pPr>
              <a:defRPr/>
            </a:pPr>
            <a:fld id="{F008E37C-FE11-E349-9F73-AE469DAFA98E}" type="slidenum">
              <a:rPr lang="en-US"/>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Mastertitelformat bearbeiten</a:t>
            </a:r>
            <a:endParaRPr lang="en-US"/>
          </a:p>
        </p:txBody>
      </p:sp>
      <p:sp>
        <p:nvSpPr>
          <p:cNvPr id="5"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umsplatzhalt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933674C-AB70-624B-93BE-3E8D07C9DC58}" type="datetimeFigureOut">
              <a:rPr lang="en-US"/>
              <a:t>5/23/2023</a:t>
            </a:fld>
            <a:endParaRPr lang="en-US"/>
          </a:p>
        </p:txBody>
      </p:sp>
      <p:sp>
        <p:nvSpPr>
          <p:cNvPr id="7" name="Fußzeilenplatzhalt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8" name="Foliennummernplatzhalt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08E37C-FE11-E349-9F73-AE469DAFA98E}" type="slidenum">
              <a:rPr lang="en-US"/>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tzeschutz@klimawandel-gesundheit.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klimawandel-gesundheit.de/hitze-und-ihre-folg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055/a-1135-3575" TargetMode="External"/><Relationship Id="rId7" Type="http://schemas.openxmlformats.org/officeDocument/2006/relationships/hyperlink" Target="http://www.klinikum.uni-muenchen.de/Bildungsmodule-Aerzte/download/de/Klima3/Massnahmenplan/neu/LMU_Klinikum-Hitzemassnahmenplan_ONLIN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apps.who.int/iris/bitstream/handle/10665/341625/WHO-EURO-2021-2510-42266-58732-ger.pdf" TargetMode="External"/><Relationship Id="rId5" Type="http://schemas.openxmlformats.org/officeDocument/2006/relationships/hyperlink" Target="https://www.drk.de/hilfe-in-deutschland/erste-hilfe/hitzschlag/?msclkid=c0678d7bd04311ecbc31ee460d0eeedd" TargetMode="External"/><Relationship Id="rId4" Type="http://schemas.openxmlformats.org/officeDocument/2006/relationships/hyperlink" Target="https://www.aafp.org/afp/2019/0415/p48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048000" y="1997839"/>
            <a:ext cx="6096000" cy="3693319"/>
          </a:xfrm>
          <a:prstGeom prst="rect">
            <a:avLst/>
          </a:prstGeom>
        </p:spPr>
        <p:txBody>
          <a:bodyPr>
            <a:spAutoFit/>
          </a:bodyPr>
          <a:lstStyle/>
          <a:p>
            <a:r>
              <a:rPr lang="de-DE" dirty="0" smtClean="0"/>
              <a:t>Dieser Foliensatz ist für den nicht-kommerziellen Einsatz in der Aus- und Weiterbildung von Gesundheitsakteuren nutzbar. Er darf nicht an Dritte verkauft werden. Als Quelle ist stets anzugeben: „Deutsche Allianz Klimawandel und Gesundheit (KLUG) e.V.“. Alle Quellenangaben müssen unverändert übernommen werden. KLUG haftet nicht für Urheberrechtsverletzungen und Ansprüche, die Urheber oder Dritte im Namen von Urhebern an den Verwender stellen könnten. Bei Veränderungen an den Folien sind diese zu kennzeichnen. Bitte informieren Sie uns über die Nutzung der Folien per Email an </a:t>
            </a:r>
            <a:r>
              <a:rPr lang="de-DE" dirty="0" smtClean="0">
                <a:hlinkClick r:id="rId2"/>
              </a:rPr>
              <a:t>hitzeschutz@klimawandel-gesundheit.de</a:t>
            </a:r>
            <a:r>
              <a:rPr lang="de-DE" dirty="0" smtClean="0"/>
              <a:t>  </a:t>
            </a:r>
            <a:r>
              <a:rPr lang="de-DE" dirty="0" smtClean="0"/>
              <a:t>(Veranstaltung, Veranstalter, Datum, Zielgruppe, Anzahl Teilnehmende).</a:t>
            </a:r>
            <a:endParaRPr lang="de-DE" dirty="0"/>
          </a:p>
        </p:txBody>
      </p:sp>
      <p:sp>
        <p:nvSpPr>
          <p:cNvPr id="5" name="Textfeld 4"/>
          <p:cNvSpPr txBox="1"/>
          <p:nvPr/>
        </p:nvSpPr>
        <p:spPr>
          <a:xfrm>
            <a:off x="3048000" y="1459684"/>
            <a:ext cx="6322503" cy="369332"/>
          </a:xfrm>
          <a:prstGeom prst="rect">
            <a:avLst/>
          </a:prstGeom>
          <a:noFill/>
        </p:spPr>
        <p:txBody>
          <a:bodyPr wrap="square" rtlCol="0">
            <a:spAutoFit/>
          </a:bodyPr>
          <a:lstStyle/>
          <a:p>
            <a:r>
              <a:rPr lang="de-DE" dirty="0" smtClean="0"/>
              <a:t>DISCLAIMER</a:t>
            </a:r>
            <a:endParaRPr lang="de-DE" dirty="0"/>
          </a:p>
        </p:txBody>
      </p:sp>
    </p:spTree>
    <p:extLst>
      <p:ext uri="{BB962C8B-B14F-4D97-AF65-F5344CB8AC3E}">
        <p14:creationId xmlns:p14="http://schemas.microsoft.com/office/powerpoint/2010/main" val="50434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1400013" y="2733072"/>
            <a:ext cx="9144000" cy="2588595"/>
          </a:xfrm>
        </p:spPr>
        <p:txBody>
          <a:bodyPr/>
          <a:lstStyle/>
          <a:p>
            <a:pPr>
              <a:defRPr/>
            </a:pPr>
            <a:r>
              <a:rPr lang="de-DE" dirty="0">
                <a:solidFill>
                  <a:srgbClr val="3A4C9E"/>
                </a:solidFill>
              </a:rPr>
              <a:t>Erstversorgung hitzebedingter Notfälle</a:t>
            </a:r>
            <a:endParaRPr dirty="0"/>
          </a:p>
        </p:txBody>
      </p:sp>
      <p:sp>
        <p:nvSpPr>
          <p:cNvPr id="5" name="Untertitel 2"/>
          <p:cNvSpPr>
            <a:spLocks noGrp="1"/>
          </p:cNvSpPr>
          <p:nvPr>
            <p:ph type="subTitle" idx="1"/>
          </p:nvPr>
        </p:nvSpPr>
        <p:spPr bwMode="auto">
          <a:xfrm>
            <a:off x="1400013" y="5604640"/>
            <a:ext cx="9144000" cy="1043152"/>
          </a:xfrm>
        </p:spPr>
        <p:txBody>
          <a:bodyPr/>
          <a:lstStyle/>
          <a:p>
            <a:pPr>
              <a:defRPr/>
            </a:pPr>
            <a:r>
              <a:rPr lang="en-US" dirty="0" smtClean="0">
                <a:solidFill>
                  <a:srgbClr val="3A4C9E"/>
                </a:solidFill>
                <a:latin typeface="+mj-lt"/>
              </a:rPr>
              <a:t>Stand </a:t>
            </a:r>
            <a:r>
              <a:rPr lang="en-US" dirty="0" err="1" smtClean="0">
                <a:solidFill>
                  <a:srgbClr val="3A4C9E"/>
                </a:solidFill>
                <a:latin typeface="+mj-lt"/>
              </a:rPr>
              <a:t>Juni</a:t>
            </a:r>
            <a:r>
              <a:rPr lang="en-US" dirty="0" smtClean="0">
                <a:solidFill>
                  <a:srgbClr val="3A4C9E"/>
                </a:solidFill>
                <a:latin typeface="+mj-lt"/>
              </a:rPr>
              <a:t> 2022</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Grafik 3"/>
          <p:cNvPicPr>
            <a:picLocks noChangeAspect="1"/>
          </p:cNvPicPr>
          <p:nvPr/>
        </p:nvPicPr>
        <p:blipFill>
          <a:blip r:embed="rId3"/>
          <a:stretch/>
        </p:blipFill>
        <p:spPr bwMode="auto">
          <a:xfrm>
            <a:off x="911424" y="1268760"/>
            <a:ext cx="5401816" cy="5463906"/>
          </a:xfrm>
          <a:prstGeom prst="rect">
            <a:avLst/>
          </a:prstGeom>
        </p:spPr>
      </p:pic>
      <p:sp>
        <p:nvSpPr>
          <p:cNvPr id="5" name="Titel 2"/>
          <p:cNvSpPr>
            <a:spLocks noGrp="1"/>
          </p:cNvSpPr>
          <p:nvPr>
            <p:ph type="title"/>
          </p:nvPr>
        </p:nvSpPr>
        <p:spPr bwMode="auto"/>
        <p:txBody>
          <a:bodyPr/>
          <a:lstStyle/>
          <a:p>
            <a:pPr>
              <a:defRPr/>
            </a:pPr>
            <a:r>
              <a:rPr lang="de-DE" b="1">
                <a:solidFill>
                  <a:srgbClr val="3A4C9E"/>
                </a:solidFill>
              </a:rPr>
              <a:t>Überblick</a:t>
            </a:r>
            <a:endParaRPr/>
          </a:p>
        </p:txBody>
      </p:sp>
      <p:sp>
        <p:nvSpPr>
          <p:cNvPr id="7" name="Textfeld 10"/>
          <p:cNvSpPr txBox="1"/>
          <p:nvPr/>
        </p:nvSpPr>
        <p:spPr bwMode="auto">
          <a:xfrm>
            <a:off x="6827303" y="1690688"/>
            <a:ext cx="4526497" cy="3939540"/>
          </a:xfrm>
          <a:prstGeom prst="rect">
            <a:avLst/>
          </a:prstGeom>
          <a:noFill/>
        </p:spPr>
        <p:txBody>
          <a:bodyPr wrap="square">
            <a:spAutoFit/>
          </a:bodyPr>
          <a:lstStyle/>
          <a:p>
            <a:pPr algn="just">
              <a:spcAft>
                <a:spcPts val="1200"/>
              </a:spcAft>
              <a:defRPr/>
            </a:pPr>
            <a:r>
              <a:rPr lang="de-DE" sz="2000">
                <a:latin typeface="+mj-lt"/>
              </a:rPr>
              <a:t>Durch </a:t>
            </a:r>
            <a:r>
              <a:rPr lang="de-DE" sz="2000" b="1">
                <a:solidFill>
                  <a:srgbClr val="3A4C9E"/>
                </a:solidFill>
                <a:latin typeface="+mj-lt"/>
              </a:rPr>
              <a:t>Wärmestau</a:t>
            </a:r>
            <a:r>
              <a:rPr lang="de-DE" sz="2000">
                <a:latin typeface="+mj-lt"/>
              </a:rPr>
              <a:t> und </a:t>
            </a:r>
            <a:r>
              <a:rPr lang="de-DE" sz="2000" b="1">
                <a:solidFill>
                  <a:srgbClr val="3A4C9E"/>
                </a:solidFill>
                <a:latin typeface="+mj-lt"/>
              </a:rPr>
              <a:t>Versagen der Thermoregulation</a:t>
            </a:r>
            <a:r>
              <a:rPr lang="de-DE" sz="2000">
                <a:latin typeface="+mj-lt"/>
              </a:rPr>
              <a:t> kommt es zu einer Erhöhung der Körpertemperatur (Hyper-thermie).</a:t>
            </a:r>
            <a:endParaRPr/>
          </a:p>
          <a:p>
            <a:pPr algn="just">
              <a:spcAft>
                <a:spcPts val="1200"/>
              </a:spcAft>
              <a:defRPr/>
            </a:pPr>
            <a:r>
              <a:rPr lang="de-DE" sz="2000" b="1">
                <a:solidFill>
                  <a:srgbClr val="3A4C9E"/>
                </a:solidFill>
                <a:latin typeface="+mj-lt"/>
              </a:rPr>
              <a:t>Hyperthermie</a:t>
            </a:r>
            <a:r>
              <a:rPr lang="de-DE" sz="2000">
                <a:latin typeface="+mj-lt"/>
              </a:rPr>
              <a:t> unterteilt sich in Schwere-grade, die unterschiedlich schnelles Han-deln erfordern: </a:t>
            </a:r>
            <a:endParaRPr/>
          </a:p>
          <a:p>
            <a:pPr marL="800100" lvl="1" indent="-342900">
              <a:spcAft>
                <a:spcPts val="600"/>
              </a:spcAft>
              <a:buFont typeface="+mj-lt"/>
              <a:buAutoNum type="arabicPeriod"/>
              <a:defRPr/>
            </a:pPr>
            <a:r>
              <a:rPr lang="de-DE" sz="2000" b="1">
                <a:solidFill>
                  <a:srgbClr val="3A4C9E"/>
                </a:solidFill>
                <a:latin typeface="+mj-lt"/>
              </a:rPr>
              <a:t>Hitzestress,</a:t>
            </a:r>
            <a:endParaRPr/>
          </a:p>
          <a:p>
            <a:pPr marL="800100" lvl="1" indent="-342900">
              <a:spcAft>
                <a:spcPts val="600"/>
              </a:spcAft>
              <a:buFont typeface="+mj-lt"/>
              <a:buAutoNum type="arabicPeriod"/>
              <a:defRPr/>
            </a:pPr>
            <a:r>
              <a:rPr lang="de-DE" sz="2000" b="1">
                <a:solidFill>
                  <a:srgbClr val="3A4C9E"/>
                </a:solidFill>
                <a:latin typeface="+mj-lt"/>
              </a:rPr>
              <a:t>Hitzeerschöpfung und</a:t>
            </a:r>
            <a:endParaRPr/>
          </a:p>
          <a:p>
            <a:pPr marL="800100" lvl="1" indent="-342900">
              <a:spcAft>
                <a:spcPts val="600"/>
              </a:spcAft>
              <a:buFont typeface="+mj-lt"/>
              <a:buAutoNum type="arabicPeriod"/>
              <a:defRPr/>
            </a:pPr>
            <a:r>
              <a:rPr lang="de-DE" sz="2000" b="1">
                <a:solidFill>
                  <a:srgbClr val="3A4C9E"/>
                </a:solidFill>
                <a:latin typeface="+mj-lt"/>
              </a:rPr>
              <a:t>Hitzschlag mit drohendem Multiorganversagen.</a:t>
            </a:r>
            <a:endParaRPr/>
          </a:p>
        </p:txBody>
      </p:sp>
      <p:sp>
        <p:nvSpPr>
          <p:cNvPr id="9" name="Textfeld 8">
            <a:extLst>
              <a:ext uri="{FF2B5EF4-FFF2-40B4-BE49-F238E27FC236}">
                <a16:creationId xmlns:a16="http://schemas.microsoft.com/office/drawing/2014/main" id="{9E3B9B48-D74A-4613-9E03-DE7D2965560B}"/>
              </a:ext>
            </a:extLst>
          </p:cNvPr>
          <p:cNvSpPr txBox="1"/>
          <p:nvPr/>
        </p:nvSpPr>
        <p:spPr bwMode="auto">
          <a:xfrm>
            <a:off x="4690586" y="6492875"/>
            <a:ext cx="4890939" cy="261610"/>
          </a:xfrm>
          <a:prstGeom prst="rect">
            <a:avLst/>
          </a:prstGeom>
          <a:noFill/>
        </p:spPr>
        <p:txBody>
          <a:bodyPr wrap="square">
            <a:spAutoFit/>
          </a:bodyPr>
          <a:lstStyle/>
          <a:p>
            <a:r>
              <a:rPr lang="de-DE" sz="1100" dirty="0">
                <a:latin typeface="+mj-lt"/>
              </a:rPr>
              <a:t>Quelle: </a:t>
            </a:r>
            <a:r>
              <a:rPr lang="de-DE" sz="1100" dirty="0">
                <a:latin typeface="+mj-lt"/>
                <a:hlinkClick r:id="rId4"/>
              </a:rPr>
              <a:t>https://www.klimawandel-gesundheit.de/hitze-und-ihre-folgen/</a:t>
            </a:r>
            <a:r>
              <a:rPr lang="de-DE" sz="1100" dirty="0">
                <a:latin typeface="+mj-l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2"/>
          <p:cNvSpPr>
            <a:spLocks noGrp="1"/>
          </p:cNvSpPr>
          <p:nvPr>
            <p:ph type="title"/>
          </p:nvPr>
        </p:nvSpPr>
        <p:spPr bwMode="auto"/>
        <p:txBody>
          <a:bodyPr/>
          <a:lstStyle/>
          <a:p>
            <a:pPr>
              <a:defRPr/>
            </a:pPr>
            <a:r>
              <a:rPr lang="de-DE" b="1" dirty="0">
                <a:solidFill>
                  <a:srgbClr val="3A4C9E"/>
                </a:solidFill>
              </a:rPr>
              <a:t>Hitzestress</a:t>
            </a:r>
            <a:endParaRPr dirty="0"/>
          </a:p>
        </p:txBody>
      </p:sp>
      <p:sp>
        <p:nvSpPr>
          <p:cNvPr id="6" name="Rechteck: abgerundete Ecken 28"/>
          <p:cNvSpPr>
            <a:spLocks noChangeAspect="1"/>
          </p:cNvSpPr>
          <p:nvPr/>
        </p:nvSpPr>
        <p:spPr bwMode="auto">
          <a:xfrm>
            <a:off x="957720" y="1538060"/>
            <a:ext cx="10276561" cy="4699252"/>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600" i="0" u="none" strike="noStrike" cap="none" spc="0" dirty="0">
                <a:ln>
                  <a:noFill/>
                </a:ln>
                <a:solidFill>
                  <a:srgbClr val="3A4C9E"/>
                </a:solidFill>
                <a:latin typeface="Calibri Light"/>
                <a:ea typeface="+mn-ea"/>
                <a:cs typeface="Arial"/>
              </a:rPr>
              <a:t>= durch Hitze bedingte Belastung des Organismus</a:t>
            </a:r>
            <a:endParaRPr lang="de-DE" sz="2600" b="0" i="0" u="none" strike="noStrike" cap="none" spc="0" dirty="0">
              <a:ln>
                <a:noFill/>
              </a:ln>
              <a:solidFill>
                <a:prstClr val="black"/>
              </a:solidFill>
              <a:latin typeface="Calibri Light"/>
              <a:cs typeface="Arial"/>
            </a:endParaRPr>
          </a:p>
        </p:txBody>
      </p:sp>
      <p:sp>
        <p:nvSpPr>
          <p:cNvPr id="7" name="Textfeld 8"/>
          <p:cNvSpPr txBox="1"/>
          <p:nvPr/>
        </p:nvSpPr>
        <p:spPr bwMode="auto">
          <a:xfrm>
            <a:off x="1415480" y="2695168"/>
            <a:ext cx="9485590" cy="2678048"/>
          </a:xfrm>
          <a:prstGeom prst="rect">
            <a:avLst/>
          </a:prstGeom>
          <a:noFill/>
        </p:spPr>
        <p:txBody>
          <a:bodyPr wrap="square" numCol="2" spcCol="252000" rtlCol="0">
            <a:noAutofit/>
          </a:bodyPr>
          <a:lstStyle/>
          <a:p>
            <a:pPr marL="0" marR="0" lvl="0" indent="0" algn="l" defTabSz="914400">
              <a:lnSpc>
                <a:spcPct val="100000"/>
              </a:lnSpc>
              <a:spcBef>
                <a:spcPts val="0"/>
              </a:spcBef>
              <a:spcAft>
                <a:spcPts val="0"/>
              </a:spcAft>
              <a:buClrTx/>
              <a:buSzTx/>
              <a:buFont typeface="Arial"/>
              <a:buNone/>
              <a:defRPr/>
            </a:pPr>
            <a:r>
              <a:rPr lang="de-DE" sz="2500" b="1" i="0" u="none" strike="noStrike" cap="none" spc="0" dirty="0">
                <a:ln>
                  <a:noFill/>
                </a:ln>
                <a:solidFill>
                  <a:srgbClr val="3A4C9E"/>
                </a:solidFill>
                <a:latin typeface="Calibri Light"/>
                <a:ea typeface="+mn-ea"/>
                <a:cs typeface="Arial"/>
              </a:rPr>
              <a:t>Symptome:</a:t>
            </a:r>
            <a:endParaRPr dirty="0"/>
          </a:p>
          <a:p>
            <a:pPr marL="342900" marR="0" lvl="0" indent="-342900" algn="l" defTabSz="914400">
              <a:lnSpc>
                <a:spcPct val="100000"/>
              </a:lnSpc>
              <a:spcBef>
                <a:spcPts val="0"/>
              </a:spcBef>
              <a:spcAft>
                <a:spcPts val="0"/>
              </a:spcAft>
              <a:buClr>
                <a:srgbClr val="3A4C9E"/>
              </a:buClr>
              <a:buSzTx/>
              <a:buFont typeface="Arial"/>
              <a:buChar char="•"/>
              <a:defRPr/>
            </a:pPr>
            <a:r>
              <a:rPr lang="de-DE" sz="2500" b="0" i="0" u="none" strike="noStrike" cap="none" spc="0" dirty="0">
                <a:ln>
                  <a:noFill/>
                </a:ln>
                <a:solidFill>
                  <a:prstClr val="black"/>
                </a:solidFill>
                <a:latin typeface="Calibri Light"/>
                <a:ea typeface="+mn-ea"/>
                <a:cs typeface="Arial"/>
              </a:rPr>
              <a:t>normal bis leicht erhöhte Temperatur</a:t>
            </a:r>
            <a:endParaRPr lang="de-DE" sz="25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500" b="0" i="0" u="none" strike="noStrike" cap="none" spc="0" dirty="0">
                <a:ln>
                  <a:noFill/>
                </a:ln>
                <a:solidFill>
                  <a:prstClr val="black"/>
                </a:solidFill>
                <a:latin typeface="Calibri Light"/>
                <a:ea typeface="+mn-ea"/>
                <a:cs typeface="Arial"/>
              </a:rPr>
              <a:t>Ödeme an Füßen oder Knöcheln</a:t>
            </a:r>
            <a:endParaRPr lang="de-DE" sz="25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500" b="0" i="0" u="none" strike="noStrike" cap="none" spc="0" dirty="0">
                <a:ln>
                  <a:noFill/>
                </a:ln>
                <a:solidFill>
                  <a:prstClr val="black"/>
                </a:solidFill>
                <a:latin typeface="Calibri Light"/>
                <a:ea typeface="+mn-ea"/>
                <a:cs typeface="Arial"/>
              </a:rPr>
              <a:t>Hitzesynkope </a:t>
            </a:r>
            <a:r>
              <a:rPr lang="de-DE" sz="1500" b="0" i="0" u="none" strike="noStrike" cap="none" spc="0" dirty="0">
                <a:ln>
                  <a:noFill/>
                </a:ln>
                <a:solidFill>
                  <a:prstClr val="black"/>
                </a:solidFill>
                <a:latin typeface="Calibri Light"/>
                <a:ea typeface="+mn-ea"/>
                <a:cs typeface="Arial"/>
              </a:rPr>
              <a:t>(Vasodilatation mit Hypotonie) </a:t>
            </a:r>
            <a:endParaRPr sz="1500" dirty="0"/>
          </a:p>
          <a:p>
            <a:pPr marL="342900" marR="0" lvl="0" indent="-342900" algn="l" defTabSz="914400">
              <a:lnSpc>
                <a:spcPct val="100000"/>
              </a:lnSpc>
              <a:spcBef>
                <a:spcPts val="0"/>
              </a:spcBef>
              <a:spcAft>
                <a:spcPts val="0"/>
              </a:spcAft>
              <a:buClr>
                <a:srgbClr val="3A4C9E"/>
              </a:buClr>
              <a:buSzTx/>
              <a:buFont typeface="Arial"/>
              <a:buChar char="•"/>
              <a:defRPr/>
            </a:pPr>
            <a:r>
              <a:rPr lang="de-DE" sz="2500" b="0" i="0" u="none" strike="noStrike" cap="none" spc="0" dirty="0">
                <a:ln>
                  <a:noFill/>
                </a:ln>
                <a:solidFill>
                  <a:prstClr val="black"/>
                </a:solidFill>
                <a:latin typeface="Calibri Light"/>
                <a:ea typeface="+mn-ea"/>
                <a:cs typeface="Arial"/>
              </a:rPr>
              <a:t>Hitzekrampf</a:t>
            </a:r>
            <a:endParaRPr lang="de-DE" sz="2500" b="1" dirty="0">
              <a:solidFill>
                <a:srgbClr val="3A4C9E"/>
              </a:solidFill>
              <a:latin typeface="Calibri Light"/>
              <a:cs typeface="Arial"/>
            </a:endParaRPr>
          </a:p>
          <a:p>
            <a:pPr marL="171450" marR="0" lvl="0" indent="-171450" algn="l" defTabSz="914400">
              <a:lnSpc>
                <a:spcPct val="100000"/>
              </a:lnSpc>
              <a:spcBef>
                <a:spcPts val="0"/>
              </a:spcBef>
              <a:spcAft>
                <a:spcPts val="0"/>
              </a:spcAft>
              <a:buClrTx/>
              <a:buSzTx/>
              <a:buFont typeface="Arial"/>
              <a:buChar char="•"/>
              <a:defRPr/>
            </a:pPr>
            <a:endParaRPr lang="de-DE" sz="2300" b="1" i="0" u="none" strike="noStrike" cap="none" spc="0" dirty="0">
              <a:ln>
                <a:noFill/>
              </a:ln>
              <a:solidFill>
                <a:srgbClr val="3A4C9E"/>
              </a:solidFill>
              <a:latin typeface="Calibri Light"/>
              <a:ea typeface="+mn-ea"/>
              <a:cs typeface="Arial"/>
            </a:endParaRPr>
          </a:p>
          <a:p>
            <a:pPr marL="0" marR="0" lvl="0" indent="0" algn="l" defTabSz="914400">
              <a:lnSpc>
                <a:spcPct val="100000"/>
              </a:lnSpc>
              <a:spcBef>
                <a:spcPts val="0"/>
              </a:spcBef>
              <a:spcAft>
                <a:spcPts val="0"/>
              </a:spcAft>
              <a:buClrTx/>
              <a:buSzTx/>
              <a:buFontTx/>
              <a:buNone/>
              <a:defRPr/>
            </a:pPr>
            <a:endParaRPr lang="de-DE" sz="2300" b="1" i="0" u="none" strike="noStrike" cap="none" spc="0" dirty="0">
              <a:ln>
                <a:noFill/>
              </a:ln>
              <a:solidFill>
                <a:srgbClr val="3A4C9E"/>
              </a:solidFill>
              <a:latin typeface="Calibri Light"/>
              <a:ea typeface="+mn-ea"/>
              <a:cs typeface="Arial"/>
            </a:endParaRPr>
          </a:p>
          <a:p>
            <a:pPr marL="0" marR="0" lvl="0" indent="0" algn="l" defTabSz="914400">
              <a:lnSpc>
                <a:spcPct val="100000"/>
              </a:lnSpc>
              <a:spcBef>
                <a:spcPts val="0"/>
              </a:spcBef>
              <a:spcAft>
                <a:spcPts val="0"/>
              </a:spcAft>
              <a:buClrTx/>
              <a:buSzTx/>
              <a:buFontTx/>
              <a:buNone/>
              <a:defRPr/>
            </a:pPr>
            <a:r>
              <a:rPr lang="de-DE" sz="2500" b="1" i="0" u="none" strike="noStrike" cap="none" spc="0" dirty="0">
                <a:ln>
                  <a:noFill/>
                </a:ln>
                <a:solidFill>
                  <a:srgbClr val="3A4C9E"/>
                </a:solidFill>
                <a:latin typeface="Calibri Light"/>
                <a:ea typeface="+mn-ea"/>
                <a:cs typeface="Arial"/>
              </a:rPr>
              <a:t>Maßnahmen:</a:t>
            </a:r>
            <a:r>
              <a:rPr lang="de-DE" sz="2500" i="0" u="none" strike="noStrike" cap="none" spc="0" dirty="0">
                <a:ln>
                  <a:noFill/>
                </a:ln>
                <a:solidFill>
                  <a:srgbClr val="3A4C9E"/>
                </a:solidFill>
                <a:latin typeface="Calibri Light"/>
                <a:ea typeface="+mn-ea"/>
                <a:cs typeface="Arial"/>
              </a:rPr>
              <a:t> </a:t>
            </a:r>
            <a:endParaRPr dirty="0"/>
          </a:p>
          <a:p>
            <a:pPr marL="342900" marR="0" lvl="0" indent="-342900" algn="l" defTabSz="914400">
              <a:lnSpc>
                <a:spcPct val="100000"/>
              </a:lnSpc>
              <a:spcBef>
                <a:spcPts val="0"/>
              </a:spcBef>
              <a:spcAft>
                <a:spcPts val="0"/>
              </a:spcAft>
              <a:buClr>
                <a:srgbClr val="3A4C9E"/>
              </a:buClr>
              <a:buSzTx/>
              <a:buFont typeface="Arial"/>
              <a:buChar char="•"/>
              <a:defRPr/>
            </a:pPr>
            <a:r>
              <a:rPr lang="de-DE" sz="2500" dirty="0">
                <a:solidFill>
                  <a:prstClr val="black"/>
                </a:solidFill>
                <a:latin typeface="Calibri Light"/>
                <a:cs typeface="Arial"/>
              </a:rPr>
              <a:t>k</a:t>
            </a:r>
            <a:r>
              <a:rPr lang="de-DE" sz="2500" b="0" i="0" u="none" strike="noStrike" cap="none" spc="0" dirty="0">
                <a:ln>
                  <a:noFill/>
                </a:ln>
                <a:solidFill>
                  <a:prstClr val="black"/>
                </a:solidFill>
                <a:latin typeface="Calibri Light"/>
                <a:ea typeface="+mn-ea"/>
                <a:cs typeface="Arial"/>
              </a:rPr>
              <a:t>örperliche Ruhe an einem kühlen Ort</a:t>
            </a:r>
            <a:endParaRPr dirty="0"/>
          </a:p>
          <a:p>
            <a:pPr marL="342900" marR="0" lvl="0" indent="-342900" algn="l" defTabSz="914400">
              <a:lnSpc>
                <a:spcPct val="100000"/>
              </a:lnSpc>
              <a:spcBef>
                <a:spcPts val="0"/>
              </a:spcBef>
              <a:spcAft>
                <a:spcPts val="0"/>
              </a:spcAft>
              <a:buClr>
                <a:srgbClr val="3A4C9E"/>
              </a:buClr>
              <a:buSzTx/>
              <a:buFont typeface="Arial"/>
              <a:buChar char="•"/>
              <a:defRPr/>
            </a:pPr>
            <a:r>
              <a:rPr lang="de-DE" sz="2500" dirty="0">
                <a:solidFill>
                  <a:prstClr val="black"/>
                </a:solidFill>
                <a:latin typeface="Calibri Light"/>
                <a:cs typeface="Arial"/>
              </a:rPr>
              <a:t>k</a:t>
            </a:r>
            <a:r>
              <a:rPr lang="de-DE" sz="2500" b="0" i="0" u="none" strike="noStrike" cap="none" spc="0" dirty="0">
                <a:ln>
                  <a:noFill/>
                </a:ln>
                <a:solidFill>
                  <a:prstClr val="black"/>
                </a:solidFill>
                <a:latin typeface="Calibri Light"/>
                <a:ea typeface="+mn-ea"/>
                <a:cs typeface="Arial"/>
              </a:rPr>
              <a:t>alte Wickel</a:t>
            </a:r>
            <a:r>
              <a:rPr lang="de-DE" sz="2500" dirty="0">
                <a:solidFill>
                  <a:prstClr val="black"/>
                </a:solidFill>
                <a:latin typeface="Calibri Light"/>
                <a:cs typeface="Arial"/>
              </a:rPr>
              <a:t> oder </a:t>
            </a:r>
            <a:r>
              <a:rPr lang="de-DE" sz="2500" b="0" i="0" u="none" strike="noStrike" cap="none" spc="0" dirty="0">
                <a:ln>
                  <a:noFill/>
                </a:ln>
                <a:solidFill>
                  <a:prstClr val="black"/>
                </a:solidFill>
                <a:latin typeface="Calibri Light"/>
                <a:ea typeface="+mn-ea"/>
                <a:cs typeface="Arial"/>
              </a:rPr>
              <a:t>Bäder für Unterarme und Füße</a:t>
            </a:r>
            <a:endParaRPr lang="de-DE" sz="25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500" b="0" i="0" u="none" strike="noStrike" cap="none" spc="0" dirty="0">
                <a:ln>
                  <a:noFill/>
                </a:ln>
                <a:solidFill>
                  <a:prstClr val="black"/>
                </a:solidFill>
                <a:latin typeface="Calibri Light"/>
                <a:ea typeface="+mn-ea"/>
                <a:cs typeface="Arial"/>
              </a:rPr>
              <a:t>Flüssigkeitszufuhr</a:t>
            </a:r>
            <a:endParaRPr lang="de-DE" sz="25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500" b="0" i="0" u="none" strike="noStrike" cap="none" spc="0" dirty="0">
                <a:ln>
                  <a:noFill/>
                </a:ln>
                <a:solidFill>
                  <a:prstClr val="black"/>
                </a:solidFill>
                <a:latin typeface="Calibri Light"/>
                <a:ea typeface="+mn-ea"/>
                <a:cs typeface="Arial"/>
              </a:rPr>
              <a:t>Salzzufuhr</a:t>
            </a:r>
            <a:endParaRPr dirty="0"/>
          </a:p>
          <a:p>
            <a:pPr>
              <a:defRPr/>
            </a:pPr>
            <a:endParaRPr lang="de-DE"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b="1" dirty="0">
                <a:solidFill>
                  <a:srgbClr val="3A4C9E"/>
                </a:solidFill>
              </a:rPr>
              <a:t>Hitzeerschöpfung</a:t>
            </a:r>
            <a:endParaRPr dirty="0"/>
          </a:p>
        </p:txBody>
      </p:sp>
      <p:sp>
        <p:nvSpPr>
          <p:cNvPr id="6" name="Rechteck: abgerundete Ecken 40"/>
          <p:cNvSpPr/>
          <p:nvPr/>
        </p:nvSpPr>
        <p:spPr bwMode="auto">
          <a:xfrm>
            <a:off x="957000" y="1539311"/>
            <a:ext cx="10278000" cy="4842017"/>
          </a:xfrm>
          <a:prstGeom prst="roundRect">
            <a:avLst>
              <a:gd name="adj" fmla="val 16667"/>
            </a:avLst>
          </a:prstGeom>
          <a:solidFill>
            <a:srgbClr val="81CDD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rIns="90000" numCol="1" rtlCol="0" anchor="t" anchorCtr="0"/>
          <a:lstStyle/>
          <a:p>
            <a:pPr marL="0" marR="0" lvl="0" indent="0" algn="l" defTabSz="914400">
              <a:spcBef>
                <a:spcPts val="0"/>
              </a:spcBef>
              <a:spcAft>
                <a:spcPts val="0"/>
              </a:spcAft>
              <a:buClrTx/>
              <a:buSzTx/>
              <a:buFont typeface="Arial"/>
              <a:buNone/>
              <a:defRPr/>
            </a:pPr>
            <a:r>
              <a:rPr lang="en-US" sz="2600" dirty="0">
                <a:solidFill>
                  <a:srgbClr val="3A4C9E"/>
                </a:solidFill>
                <a:latin typeface="Calibri Light"/>
                <a:cs typeface="Arial"/>
              </a:rPr>
              <a:t>= </a:t>
            </a:r>
            <a:r>
              <a:rPr lang="de-DE" sz="2600" dirty="0">
                <a:solidFill>
                  <a:srgbClr val="3A4C9E"/>
                </a:solidFill>
                <a:latin typeface="Calibri Light"/>
                <a:cs typeface="Arial"/>
              </a:rPr>
              <a:t>systemische Reaktion auf verlängerte Hitzeexposition</a:t>
            </a:r>
          </a:p>
          <a:p>
            <a:pPr marL="0" marR="0" lvl="0" indent="0" algn="l" defTabSz="914400">
              <a:spcBef>
                <a:spcPts val="0"/>
              </a:spcBef>
              <a:spcAft>
                <a:spcPts val="0"/>
              </a:spcAft>
              <a:buClrTx/>
              <a:buSzTx/>
              <a:buFont typeface="Arial"/>
              <a:buNone/>
              <a:defRPr/>
            </a:pPr>
            <a:r>
              <a:rPr lang="de-DE" sz="2600" dirty="0">
                <a:solidFill>
                  <a:srgbClr val="3A4C9E"/>
                </a:solidFill>
                <a:latin typeface="Calibri Light"/>
                <a:cs typeface="Arial"/>
              </a:rPr>
              <a:t>(Stunden bis Tage)</a:t>
            </a:r>
            <a:endParaRPr dirty="0"/>
          </a:p>
          <a:p>
            <a:pPr marL="0" marR="0" lvl="0" indent="0" algn="l" defTabSz="914400">
              <a:spcBef>
                <a:spcPts val="0"/>
              </a:spcBef>
              <a:spcAft>
                <a:spcPts val="0"/>
              </a:spcAft>
              <a:buClrTx/>
              <a:buSzTx/>
              <a:buFont typeface="Arial"/>
              <a:buNone/>
              <a:defRPr/>
            </a:pPr>
            <a:r>
              <a:rPr lang="en-US" sz="2000" b="1" dirty="0">
                <a:solidFill>
                  <a:srgbClr val="3A4C9E"/>
                </a:solidFill>
                <a:latin typeface="Calibri Light"/>
                <a:cs typeface="Arial"/>
              </a:rPr>
              <a:t/>
            </a:r>
            <a:br>
              <a:rPr lang="en-US" sz="2000" b="1" dirty="0">
                <a:solidFill>
                  <a:srgbClr val="3A4C9E"/>
                </a:solidFill>
                <a:latin typeface="Calibri Light"/>
                <a:cs typeface="Arial"/>
              </a:rPr>
            </a:br>
            <a:r>
              <a:rPr lang="en-US" sz="2000" b="1" dirty="0">
                <a:solidFill>
                  <a:srgbClr val="3A4C9E"/>
                </a:solidFill>
                <a:latin typeface="Calibri Light"/>
                <a:cs typeface="Arial"/>
              </a:rPr>
              <a:t> </a:t>
            </a:r>
            <a:endParaRPr lang="en-US" sz="2000" i="0" u="none" strike="noStrike" cap="none" spc="0" dirty="0">
              <a:ln>
                <a:noFill/>
              </a:ln>
              <a:solidFill>
                <a:srgbClr val="3A4C9E"/>
              </a:solidFill>
              <a:latin typeface="Calibri Light"/>
              <a:cs typeface="Arial"/>
            </a:endParaRPr>
          </a:p>
        </p:txBody>
      </p:sp>
      <p:sp>
        <p:nvSpPr>
          <p:cNvPr id="7" name="Textfeld 12"/>
          <p:cNvSpPr txBox="1"/>
          <p:nvPr/>
        </p:nvSpPr>
        <p:spPr bwMode="auto">
          <a:xfrm>
            <a:off x="1343472" y="2812551"/>
            <a:ext cx="9505056" cy="3424761"/>
          </a:xfrm>
          <a:prstGeom prst="rect">
            <a:avLst/>
          </a:prstGeom>
          <a:noFill/>
        </p:spPr>
        <p:txBody>
          <a:bodyPr wrap="square" numCol="2" spcCol="252000" rtlCol="0">
            <a:noAutofit/>
          </a:bodyPr>
          <a:lstStyle/>
          <a:p>
            <a:pPr marL="0" marR="0" lvl="0" indent="0" algn="l" defTabSz="914400">
              <a:lnSpc>
                <a:spcPct val="100000"/>
              </a:lnSpc>
              <a:spcBef>
                <a:spcPts val="0"/>
              </a:spcBef>
              <a:spcAft>
                <a:spcPts val="0"/>
              </a:spcAft>
              <a:buClrTx/>
              <a:buSzTx/>
              <a:buFont typeface="Arial"/>
              <a:buNone/>
              <a:defRPr/>
            </a:pPr>
            <a:r>
              <a:rPr lang="de-DE" sz="2300" b="1" i="0" u="none" strike="noStrike" cap="none" spc="0" dirty="0">
                <a:ln>
                  <a:noFill/>
                </a:ln>
                <a:solidFill>
                  <a:srgbClr val="3A4C9E"/>
                </a:solidFill>
                <a:latin typeface="Calibri Light"/>
                <a:ea typeface="+mn-ea"/>
                <a:cs typeface="Arial"/>
              </a:rPr>
              <a:t>Symptome:</a:t>
            </a:r>
            <a:endParaRPr dirty="0"/>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Calibri Light"/>
                <a:cs typeface="Arial"/>
              </a:rPr>
              <a:t>Körperkerntemperatur</a:t>
            </a:r>
            <a:r>
              <a:rPr lang="de-DE" sz="2200" i="0" u="none" strike="noStrike" cap="none" spc="0" dirty="0">
                <a:ln>
                  <a:noFill/>
                </a:ln>
                <a:latin typeface="Calibri Light"/>
                <a:ea typeface="+mn-ea"/>
                <a:cs typeface="Arial"/>
              </a:rPr>
              <a:t> unter 40°C</a:t>
            </a:r>
            <a:endParaRPr sz="2200" dirty="0"/>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Calibri Light"/>
                <a:cs typeface="Arial"/>
              </a:rPr>
              <a:t>b</a:t>
            </a:r>
            <a:r>
              <a:rPr lang="de-DE" sz="2200" i="0" u="none" strike="noStrike" cap="none" spc="0" dirty="0">
                <a:ln>
                  <a:noFill/>
                </a:ln>
                <a:latin typeface="Calibri Light"/>
                <a:ea typeface="+mn-ea"/>
                <a:cs typeface="Arial"/>
              </a:rPr>
              <a:t>lasse, kalt-schweißige Haut</a:t>
            </a:r>
          </a:p>
          <a:p>
            <a:pPr marL="342900" marR="0" lvl="0" indent="-342900" algn="l" defTabSz="914400">
              <a:lnSpc>
                <a:spcPct val="100000"/>
              </a:lnSpc>
              <a:spcBef>
                <a:spcPts val="0"/>
              </a:spcBef>
              <a:spcAft>
                <a:spcPts val="0"/>
              </a:spcAft>
              <a:buClr>
                <a:srgbClr val="3A4C9E"/>
              </a:buClr>
              <a:buSzTx/>
              <a:buFont typeface="Arial"/>
              <a:buChar char="•"/>
              <a:defRPr/>
            </a:pPr>
            <a:r>
              <a:rPr lang="de-DE" sz="2200" i="0" u="none" strike="noStrike" cap="none" spc="0" dirty="0">
                <a:ln>
                  <a:noFill/>
                </a:ln>
                <a:latin typeface="+mj-lt"/>
                <a:ea typeface="+mn-ea"/>
                <a:cs typeface="Arial"/>
              </a:rPr>
              <a:t>Abgeschlagenheit, Unwohlsein, Ohnmacht</a:t>
            </a:r>
          </a:p>
          <a:p>
            <a:pPr marL="342900" indent="-342900">
              <a:buClr>
                <a:srgbClr val="3A4C9E"/>
              </a:buClr>
              <a:buFont typeface="Arial"/>
              <a:buChar char="•"/>
              <a:defRPr/>
            </a:pPr>
            <a:r>
              <a:rPr lang="de-DE" sz="2200" i="0" u="none" strike="noStrike" cap="none" spc="0" dirty="0">
                <a:ln>
                  <a:noFill/>
                </a:ln>
                <a:latin typeface="Calibri Light"/>
                <a:ea typeface="+mn-ea"/>
                <a:cs typeface="Arial"/>
              </a:rPr>
              <a:t>Kopfschmerzen, Schwindel</a:t>
            </a:r>
            <a:endParaRPr lang="de-DE" sz="2200" i="0" u="none" strike="noStrike" cap="none" spc="0" dirty="0">
              <a:ln>
                <a:noFill/>
              </a:ln>
              <a:latin typeface="+mj-l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i="0" u="none" strike="noStrike" cap="none" spc="0" dirty="0">
                <a:ln>
                  <a:noFill/>
                </a:ln>
                <a:latin typeface="+mj-lt"/>
                <a:ea typeface="+mn-ea"/>
                <a:cs typeface="Arial"/>
              </a:rPr>
              <a:t>Tachykardie</a:t>
            </a:r>
            <a:r>
              <a:rPr lang="de-DE" sz="2200" dirty="0"/>
              <a:t>, </a:t>
            </a:r>
            <a:r>
              <a:rPr lang="de-DE" sz="2200" i="0" u="none" strike="noStrike" cap="none" spc="0" dirty="0">
                <a:ln>
                  <a:noFill/>
                </a:ln>
                <a:latin typeface="Calibri Light"/>
                <a:ea typeface="+mn-ea"/>
                <a:cs typeface="Arial"/>
              </a:rPr>
              <a:t>Hypotonie</a:t>
            </a: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Calibri Light"/>
                <a:cs typeface="Arial"/>
              </a:rPr>
              <a:t>Atembeschwerden</a:t>
            </a:r>
            <a:endParaRPr lang="de-DE" sz="2200" i="0" u="none" strike="noStrike" cap="none" spc="0" dirty="0">
              <a:ln>
                <a:noFill/>
              </a:ln>
              <a:latin typeface="Calibri Ligh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i="0" u="none" strike="noStrike" cap="none" spc="0" dirty="0">
                <a:ln>
                  <a:noFill/>
                </a:ln>
                <a:latin typeface="Calibri Light"/>
                <a:ea typeface="+mn-ea"/>
                <a:cs typeface="Arial"/>
              </a:rPr>
              <a:t>Übelkeit</a:t>
            </a:r>
            <a:r>
              <a:rPr lang="de-DE" sz="2200" dirty="0">
                <a:latin typeface="Calibri Light"/>
                <a:cs typeface="Arial"/>
              </a:rPr>
              <a:t>, </a:t>
            </a:r>
            <a:r>
              <a:rPr lang="de-DE" sz="2200" i="0" u="none" strike="noStrike" cap="none" spc="0" dirty="0">
                <a:ln>
                  <a:noFill/>
                </a:ln>
                <a:latin typeface="Calibri Light"/>
                <a:ea typeface="+mn-ea"/>
                <a:cs typeface="Arial"/>
              </a:rPr>
              <a:t>Erbrechen, Durchfall</a:t>
            </a:r>
            <a:endParaRPr sz="2200" dirty="0"/>
          </a:p>
          <a:p>
            <a:pPr marR="0" lvl="0" algn="l" defTabSz="914400">
              <a:lnSpc>
                <a:spcPct val="100000"/>
              </a:lnSpc>
              <a:spcBef>
                <a:spcPts val="0"/>
              </a:spcBef>
              <a:spcAft>
                <a:spcPts val="0"/>
              </a:spcAft>
              <a:buClr>
                <a:srgbClr val="3A4C9E"/>
              </a:buClr>
              <a:buSzTx/>
              <a:defRPr/>
            </a:pPr>
            <a:r>
              <a:rPr lang="de-DE" sz="2300" b="1" dirty="0">
                <a:solidFill>
                  <a:srgbClr val="3A4C9E"/>
                </a:solidFill>
                <a:latin typeface="Calibri Light"/>
                <a:cs typeface="Arial"/>
              </a:rPr>
              <a:t>Maßnahmen:</a:t>
            </a:r>
            <a:endParaRPr lang="de-DE" sz="2300" b="0" i="0" u="none" strike="noStrike" cap="none" spc="0" dirty="0">
              <a:ln>
                <a:noFill/>
              </a:ln>
              <a:solidFill>
                <a:prstClr val="black"/>
              </a:solidFill>
              <a:latin typeface="Calibri Ligh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b="0" i="0" u="none" strike="noStrike" cap="none" spc="0" dirty="0">
                <a:ln>
                  <a:noFill/>
                </a:ln>
                <a:solidFill>
                  <a:prstClr val="black"/>
                </a:solidFill>
                <a:latin typeface="+mj-lt"/>
                <a:ea typeface="+mn-ea"/>
                <a:cs typeface="Arial"/>
              </a:rPr>
              <a:t>in kühle Umgebung bringen</a:t>
            </a:r>
          </a:p>
          <a:p>
            <a:pPr marL="342900" indent="-342900">
              <a:buClr>
                <a:srgbClr val="3A4C9E"/>
              </a:buClr>
              <a:buFont typeface="Arial"/>
              <a:buChar char="•"/>
              <a:defRPr/>
            </a:pPr>
            <a:r>
              <a:rPr lang="en-US" sz="2200" b="0" i="0" u="none" strike="noStrike" cap="none" spc="0" dirty="0" err="1">
                <a:ln>
                  <a:noFill/>
                </a:ln>
                <a:solidFill>
                  <a:prstClr val="black"/>
                </a:solidFill>
                <a:latin typeface="+mj-lt"/>
                <a:ea typeface="+mn-ea"/>
                <a:cs typeface="Arial"/>
              </a:rPr>
              <a:t>Rückenlagerung</a:t>
            </a:r>
            <a:r>
              <a:rPr lang="en-US" sz="2200" b="0" i="0" u="none" strike="noStrike" cap="none" spc="0" dirty="0">
                <a:ln>
                  <a:noFill/>
                </a:ln>
                <a:solidFill>
                  <a:prstClr val="black"/>
                </a:solidFill>
                <a:latin typeface="+mj-lt"/>
                <a:ea typeface="+mn-ea"/>
                <a:cs typeface="Arial"/>
              </a:rPr>
              <a:t> </a:t>
            </a:r>
            <a:r>
              <a:rPr lang="en-US" sz="2200" b="0" i="0" u="none" strike="noStrike" cap="none" spc="0" dirty="0" err="1">
                <a:ln>
                  <a:noFill/>
                </a:ln>
                <a:solidFill>
                  <a:prstClr val="black"/>
                </a:solidFill>
                <a:latin typeface="+mj-lt"/>
                <a:ea typeface="+mn-ea"/>
                <a:cs typeface="Arial"/>
              </a:rPr>
              <a:t>mit</a:t>
            </a:r>
            <a:r>
              <a:rPr lang="en-US" sz="2200" b="0" i="0" u="none" strike="noStrike" cap="none" spc="0" dirty="0">
                <a:ln>
                  <a:noFill/>
                </a:ln>
                <a:solidFill>
                  <a:prstClr val="black"/>
                </a:solidFill>
                <a:latin typeface="+mj-lt"/>
                <a:ea typeface="+mn-ea"/>
                <a:cs typeface="Arial"/>
              </a:rPr>
              <a:t> </a:t>
            </a:r>
            <a:r>
              <a:rPr lang="en-US" sz="2200" b="0" i="0" u="none" strike="noStrike" cap="none" spc="0" dirty="0" err="1">
                <a:ln>
                  <a:noFill/>
                </a:ln>
                <a:solidFill>
                  <a:prstClr val="black"/>
                </a:solidFill>
                <a:latin typeface="+mj-lt"/>
                <a:ea typeface="+mn-ea"/>
                <a:cs typeface="Arial"/>
              </a:rPr>
              <a:t>erhöhten</a:t>
            </a:r>
            <a:r>
              <a:rPr lang="en-US" sz="2200" b="0" i="0" u="none" strike="noStrike" cap="none" spc="0" dirty="0">
                <a:ln>
                  <a:noFill/>
                </a:ln>
                <a:solidFill>
                  <a:prstClr val="black"/>
                </a:solidFill>
                <a:latin typeface="+mj-lt"/>
                <a:ea typeface="+mn-ea"/>
                <a:cs typeface="Arial"/>
              </a:rPr>
              <a:t> </a:t>
            </a:r>
            <a:r>
              <a:rPr lang="en-US" sz="2200" b="0" i="0" u="none" strike="noStrike" cap="none" spc="0" dirty="0" err="1">
                <a:ln>
                  <a:noFill/>
                </a:ln>
                <a:solidFill>
                  <a:prstClr val="black"/>
                </a:solidFill>
                <a:latin typeface="+mj-lt"/>
                <a:ea typeface="+mn-ea"/>
                <a:cs typeface="Arial"/>
              </a:rPr>
              <a:t>Beinen</a:t>
            </a:r>
            <a:endParaRPr lang="de-DE" sz="2200" b="0" i="0" u="none" strike="noStrike" cap="none" spc="0" dirty="0">
              <a:ln>
                <a:noFill/>
              </a:ln>
              <a:solidFill>
                <a:prstClr val="black"/>
              </a:solidFill>
              <a:latin typeface="+mj-l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solidFill>
                  <a:prstClr val="black"/>
                </a:solidFill>
                <a:latin typeface="+mj-lt"/>
                <a:cs typeface="Arial"/>
              </a:rPr>
              <a:t>Entkleiden, Kühlung</a:t>
            </a:r>
            <a:endParaRPr lang="de-DE" sz="2200" b="0" i="0" u="none" strike="noStrike" cap="none" spc="0" dirty="0">
              <a:ln>
                <a:noFill/>
              </a:ln>
              <a:solidFill>
                <a:prstClr val="black"/>
              </a:solidFill>
              <a:latin typeface="+mj-l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b="0" i="0" u="none" strike="noStrike" cap="none" spc="0" dirty="0">
                <a:ln>
                  <a:noFill/>
                </a:ln>
                <a:solidFill>
                  <a:prstClr val="black"/>
                </a:solidFill>
                <a:latin typeface="+mj-lt"/>
                <a:ea typeface="+mn-ea"/>
                <a:cs typeface="Arial"/>
              </a:rPr>
              <a:t>Flüssigkeitszufuhr</a:t>
            </a:r>
            <a:r>
              <a:rPr lang="de-DE" sz="2200" dirty="0">
                <a:solidFill>
                  <a:prstClr val="black"/>
                </a:solidFill>
                <a:latin typeface="+mj-lt"/>
                <a:cs typeface="Arial"/>
              </a:rPr>
              <a:t>, ggf. </a:t>
            </a:r>
            <a:r>
              <a:rPr lang="de-DE" sz="2200" dirty="0" err="1">
                <a:solidFill>
                  <a:prstClr val="black"/>
                </a:solidFill>
                <a:latin typeface="+mj-lt"/>
                <a:cs typeface="Arial"/>
              </a:rPr>
              <a:t>i.v.</a:t>
            </a:r>
            <a:endParaRPr lang="de-DE" sz="2200" b="0" i="0" u="none" strike="noStrike" cap="none" spc="0" dirty="0">
              <a:ln>
                <a:noFill/>
              </a:ln>
              <a:solidFill>
                <a:prstClr val="black"/>
              </a:solidFill>
              <a:latin typeface="+mj-l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b="0" i="0" u="none" strike="noStrike" cap="none" spc="0" dirty="0">
                <a:ln>
                  <a:noFill/>
                </a:ln>
                <a:solidFill>
                  <a:prstClr val="black"/>
                </a:solidFill>
                <a:latin typeface="+mj-lt"/>
                <a:ea typeface="+mn-ea"/>
                <a:cs typeface="Arial"/>
              </a:rPr>
              <a:t>Monitoring, </a:t>
            </a:r>
            <a:r>
              <a:rPr lang="de-DE" sz="2200" dirty="0">
                <a:solidFill>
                  <a:prstClr val="black"/>
                </a:solidFill>
                <a:latin typeface="+mj-lt"/>
                <a:cs typeface="Arial"/>
              </a:rPr>
              <a:t>ggf. Hospitalisierung</a:t>
            </a:r>
          </a:p>
          <a:p>
            <a:pPr marL="342900" marR="0" lvl="0" indent="-342900" algn="l" defTabSz="914400">
              <a:lnSpc>
                <a:spcPct val="100000"/>
              </a:lnSpc>
              <a:spcBef>
                <a:spcPts val="0"/>
              </a:spcBef>
              <a:spcAft>
                <a:spcPts val="0"/>
              </a:spcAft>
              <a:buClr>
                <a:srgbClr val="3A4C9E"/>
              </a:buClr>
              <a:buSzTx/>
              <a:buFont typeface="Arial"/>
              <a:buChar char="•"/>
              <a:defRPr/>
            </a:pPr>
            <a:r>
              <a:rPr lang="de-DE" sz="2200" b="1" i="0" u="none" strike="noStrike" cap="none" spc="0" dirty="0">
                <a:ln>
                  <a:noFill/>
                </a:ln>
                <a:solidFill>
                  <a:srgbClr val="3A4C9E"/>
                </a:solidFill>
                <a:latin typeface="+mj-lt"/>
                <a:ea typeface="+mn-ea"/>
                <a:cs typeface="Arial"/>
              </a:rPr>
              <a:t>KEINE</a:t>
            </a:r>
            <a:r>
              <a:rPr lang="de-DE" sz="2200" b="0" i="0" u="none" strike="noStrike" cap="none" spc="0" dirty="0">
                <a:ln>
                  <a:noFill/>
                </a:ln>
                <a:solidFill>
                  <a:prstClr val="black"/>
                </a:solidFill>
                <a:latin typeface="+mj-lt"/>
                <a:ea typeface="+mn-ea"/>
                <a:cs typeface="Arial"/>
              </a:rPr>
              <a:t> Antipyretika</a:t>
            </a:r>
          </a:p>
          <a:p>
            <a:pPr marR="0" lvl="0" algn="l" defTabSz="914400">
              <a:lnSpc>
                <a:spcPct val="100000"/>
              </a:lnSpc>
              <a:spcBef>
                <a:spcPts val="0"/>
              </a:spcBef>
              <a:spcAft>
                <a:spcPts val="0"/>
              </a:spcAft>
              <a:buClr>
                <a:srgbClr val="3A4C9E"/>
              </a:buClr>
              <a:buSzTx/>
              <a:defRPr/>
            </a:pPr>
            <a:endParaRPr lang="de-DE" sz="2300" b="0" i="0" u="none" strike="noStrike" cap="none" spc="0" dirty="0">
              <a:ln>
                <a:noFill/>
              </a:ln>
              <a:solidFill>
                <a:prstClr val="black"/>
              </a:solidFill>
              <a:latin typeface="Calibri Light"/>
              <a:ea typeface="+mn-ea"/>
              <a:cs typeface="Arial"/>
            </a:endParaRPr>
          </a:p>
        </p:txBody>
      </p:sp>
      <p:pic>
        <p:nvPicPr>
          <p:cNvPr id="8" name="Grafik 13" descr="Warnung mit einfarbiger Füllung"/>
          <p:cNvPicPr>
            <a:picLocks noChangeAspect="1"/>
          </p:cNvPicPr>
          <p:nvPr/>
        </p:nvPicPr>
        <p:blipFill>
          <a:blip r:embed="rId3"/>
          <a:stretch/>
        </p:blipFill>
        <p:spPr bwMode="auto">
          <a:xfrm>
            <a:off x="10027481" y="743624"/>
            <a:ext cx="1148465" cy="1148465"/>
          </a:xfrm>
          <a:prstGeom prst="rect">
            <a:avLst/>
          </a:prstGeom>
        </p:spPr>
      </p:pic>
      <p:sp>
        <p:nvSpPr>
          <p:cNvPr id="9" name="Rechteck: abgerundete Ecken 2"/>
          <p:cNvSpPr/>
          <p:nvPr/>
        </p:nvSpPr>
        <p:spPr bwMode="auto">
          <a:xfrm>
            <a:off x="9215298" y="1777331"/>
            <a:ext cx="2772833" cy="1216231"/>
          </a:xfrm>
          <a:prstGeom prst="roundRect">
            <a:avLst>
              <a:gd name="adj" fmla="val 16667"/>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defRPr/>
            </a:pPr>
            <a:r>
              <a:rPr lang="de-DE" sz="2400" b="1" dirty="0">
                <a:solidFill>
                  <a:srgbClr val="EC483C"/>
                </a:solidFill>
                <a:latin typeface="+mj-lt"/>
              </a:rPr>
              <a:t>Bedrohlich! Kann rasch zu Hitzeschlag führen!</a:t>
            </a:r>
            <a:endParaRPr dirty="0"/>
          </a:p>
          <a:p>
            <a:pPr algn="ctr">
              <a:defRPr/>
            </a:pPr>
            <a:endParaRPr lang="de-DE"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b="1" dirty="0">
                <a:solidFill>
                  <a:srgbClr val="3A4C9E"/>
                </a:solidFill>
              </a:rPr>
              <a:t>Hitzschlag</a:t>
            </a:r>
            <a:endParaRPr dirty="0">
              <a:solidFill>
                <a:srgbClr val="3A4C9E"/>
              </a:solidFill>
            </a:endParaRPr>
          </a:p>
        </p:txBody>
      </p:sp>
      <p:sp>
        <p:nvSpPr>
          <p:cNvPr id="6" name="Rechteck: abgerundete Ecken 50"/>
          <p:cNvSpPr/>
          <p:nvPr/>
        </p:nvSpPr>
        <p:spPr bwMode="auto">
          <a:xfrm>
            <a:off x="957000" y="1539311"/>
            <a:ext cx="10278000" cy="4817247"/>
          </a:xfrm>
          <a:prstGeom prst="roundRect">
            <a:avLst>
              <a:gd name="adj" fmla="val 16667"/>
            </a:avLst>
          </a:prstGeom>
          <a:solidFill>
            <a:srgbClr val="BDEDF1">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spcCol="180000" rtlCol="0" anchor="t" anchorCtr="0"/>
          <a:lstStyle/>
          <a:p>
            <a:pPr marL="0" marR="0" lvl="0" indent="0" algn="l" defTabSz="914400">
              <a:spcAft>
                <a:spcPts val="0"/>
              </a:spcAft>
              <a:buClrTx/>
              <a:buSzTx/>
              <a:buFont typeface="Arial"/>
              <a:buNone/>
              <a:defRPr/>
            </a:pPr>
            <a:r>
              <a:rPr lang="en-US" sz="2600" i="0" u="none" strike="noStrike" cap="none" spc="0" dirty="0">
                <a:ln>
                  <a:noFill/>
                </a:ln>
                <a:solidFill>
                  <a:srgbClr val="3A4C9E"/>
                </a:solidFill>
                <a:latin typeface="Calibri Light"/>
                <a:cs typeface="Arial"/>
              </a:rPr>
              <a:t>= </a:t>
            </a:r>
            <a:r>
              <a:rPr lang="de-DE" sz="2600" dirty="0">
                <a:solidFill>
                  <a:srgbClr val="3A4C9E"/>
                </a:solidFill>
                <a:latin typeface="Calibri Light"/>
                <a:cs typeface="Arial"/>
              </a:rPr>
              <a:t>n</a:t>
            </a:r>
            <a:r>
              <a:rPr lang="de-DE" sz="2600" i="0" u="none" strike="noStrike" cap="none" spc="0" dirty="0">
                <a:ln>
                  <a:noFill/>
                </a:ln>
                <a:solidFill>
                  <a:srgbClr val="3A4C9E"/>
                </a:solidFill>
                <a:latin typeface="Calibri Light"/>
                <a:cs typeface="Arial"/>
              </a:rPr>
              <a:t>ichtinfektiöse Entzündungsreaktion mit Körperkern-</a:t>
            </a:r>
            <a:br>
              <a:rPr lang="de-DE" sz="2600" i="0" u="none" strike="noStrike" cap="none" spc="0" dirty="0">
                <a:ln>
                  <a:noFill/>
                </a:ln>
                <a:solidFill>
                  <a:srgbClr val="3A4C9E"/>
                </a:solidFill>
                <a:latin typeface="Calibri Light"/>
                <a:cs typeface="Arial"/>
              </a:rPr>
            </a:br>
            <a:r>
              <a:rPr lang="de-DE" sz="2600" i="0" u="none" strike="noStrike" cap="none" spc="0" dirty="0" err="1">
                <a:ln>
                  <a:noFill/>
                </a:ln>
                <a:solidFill>
                  <a:srgbClr val="3A4C9E"/>
                </a:solidFill>
                <a:latin typeface="Calibri Light"/>
                <a:cs typeface="Arial"/>
              </a:rPr>
              <a:t>temperaturen</a:t>
            </a:r>
            <a:r>
              <a:rPr lang="de-DE" sz="2600" i="0" u="none" strike="noStrike" cap="none" spc="0" dirty="0">
                <a:ln>
                  <a:noFill/>
                </a:ln>
                <a:solidFill>
                  <a:srgbClr val="3A4C9E"/>
                </a:solidFill>
                <a:latin typeface="Calibri Light"/>
                <a:cs typeface="Arial"/>
              </a:rPr>
              <a:t> ≥ 40,6°C</a:t>
            </a:r>
            <a:endParaRPr lang="en-US" sz="2600" i="0" u="none" strike="noStrike" cap="none" spc="0" dirty="0">
              <a:ln>
                <a:noFill/>
              </a:ln>
              <a:solidFill>
                <a:srgbClr val="3A4C9E"/>
              </a:solidFill>
              <a:latin typeface="Calibri Light"/>
              <a:cs typeface="Arial"/>
            </a:endParaRPr>
          </a:p>
          <a:p>
            <a:pPr marL="0" marR="0" lvl="0" indent="0" algn="l" defTabSz="914400">
              <a:lnSpc>
                <a:spcPct val="90000"/>
              </a:lnSpc>
              <a:spcBef>
                <a:spcPts val="1000"/>
              </a:spcBef>
              <a:spcAft>
                <a:spcPts val="0"/>
              </a:spcAft>
              <a:buClrTx/>
              <a:buSzTx/>
              <a:buFont typeface="Arial"/>
              <a:buNone/>
              <a:defRPr/>
            </a:pPr>
            <a:endParaRPr lang="en-US" sz="2400" b="1" i="0" u="none" strike="noStrike" cap="none" spc="0" dirty="0">
              <a:ln>
                <a:noFill/>
              </a:ln>
              <a:solidFill>
                <a:schemeClr val="tx1"/>
              </a:solidFill>
              <a:latin typeface="Calibri Light"/>
              <a:cs typeface="Arial"/>
            </a:endParaRPr>
          </a:p>
        </p:txBody>
      </p:sp>
      <p:sp>
        <p:nvSpPr>
          <p:cNvPr id="7" name="Textfeld 7"/>
          <p:cNvSpPr txBox="1"/>
          <p:nvPr/>
        </p:nvSpPr>
        <p:spPr bwMode="auto">
          <a:xfrm>
            <a:off x="1343472" y="2786475"/>
            <a:ext cx="9486000" cy="3570084"/>
          </a:xfrm>
          <a:prstGeom prst="rect">
            <a:avLst/>
          </a:prstGeom>
          <a:noFill/>
        </p:spPr>
        <p:txBody>
          <a:bodyPr wrap="square" numCol="2" spcCol="252000" rtlCol="0">
            <a:noAutofit/>
          </a:bodyPr>
          <a:lstStyle/>
          <a:p>
            <a:pPr marL="0" marR="0" lvl="0" indent="0" algn="l" defTabSz="914400">
              <a:lnSpc>
                <a:spcPct val="100000"/>
              </a:lnSpc>
              <a:spcBef>
                <a:spcPts val="0"/>
              </a:spcBef>
              <a:spcAft>
                <a:spcPts val="0"/>
              </a:spcAft>
              <a:buClrTx/>
              <a:buSzTx/>
              <a:buFont typeface="Arial"/>
              <a:buNone/>
              <a:defRPr/>
            </a:pPr>
            <a:r>
              <a:rPr lang="de-DE" sz="2300" b="1" i="0" u="none" strike="noStrike" cap="none" spc="0" dirty="0">
                <a:ln>
                  <a:noFill/>
                </a:ln>
                <a:solidFill>
                  <a:srgbClr val="3A4C9E"/>
                </a:solidFill>
                <a:latin typeface="Calibri Light"/>
                <a:ea typeface="+mn-ea"/>
                <a:cs typeface="Arial"/>
              </a:rPr>
              <a:t>Symptome:</a:t>
            </a:r>
            <a:endParaRPr dirty="0"/>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mj-lt"/>
                <a:cs typeface="Arial"/>
              </a:rPr>
              <a:t>Körperkerntemperatur </a:t>
            </a:r>
            <a:r>
              <a:rPr lang="de-DE" sz="2200" i="0" u="none" strike="noStrike" cap="none" spc="0" dirty="0">
                <a:ln>
                  <a:noFill/>
                </a:ln>
                <a:latin typeface="+mj-lt"/>
                <a:ea typeface="+mn-ea"/>
                <a:cs typeface="Arial"/>
              </a:rPr>
              <a:t>≥ 40,6°C</a:t>
            </a:r>
            <a:endParaRPr sz="2200" dirty="0">
              <a:latin typeface="+mj-lt"/>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mj-lt"/>
                <a:cs typeface="Arial"/>
              </a:rPr>
              <a:t>heiße, gerötete, trockene Haut</a:t>
            </a:r>
            <a:r>
              <a:rPr lang="de-DE" sz="1400" b="0" i="0" u="none" strike="noStrike" cap="none" spc="0" dirty="0">
                <a:ln>
                  <a:noFill/>
                </a:ln>
                <a:solidFill>
                  <a:prstClr val="black"/>
                </a:solidFill>
                <a:latin typeface="Calibri Light"/>
                <a:ea typeface="+mn-ea"/>
                <a:cs typeface="Arial"/>
              </a:rPr>
              <a:t> (auch Schwitzen </a:t>
            </a:r>
            <a:r>
              <a:rPr lang="de-DE" sz="1400" b="0" i="0" u="none" strike="noStrike" cap="none" spc="0" dirty="0" err="1">
                <a:ln>
                  <a:noFill/>
                </a:ln>
                <a:solidFill>
                  <a:prstClr val="black"/>
                </a:solidFill>
                <a:latin typeface="Calibri Light"/>
                <a:ea typeface="+mn-ea"/>
                <a:cs typeface="Arial"/>
              </a:rPr>
              <a:t>mgl</a:t>
            </a:r>
            <a:r>
              <a:rPr lang="de-DE" sz="1400" b="0" i="0" u="none" strike="noStrike" cap="none" spc="0" dirty="0">
                <a:ln>
                  <a:noFill/>
                </a:ln>
                <a:solidFill>
                  <a:prstClr val="black"/>
                </a:solidFill>
                <a:latin typeface="Calibri Light"/>
                <a:ea typeface="+mn-ea"/>
                <a:cs typeface="Arial"/>
              </a:rPr>
              <a:t>.) </a:t>
            </a:r>
            <a:endParaRPr sz="1400" dirty="0">
              <a:latin typeface="+mj-lt"/>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mj-lt"/>
                <a:cs typeface="Arial"/>
              </a:rPr>
              <a:t>Erregung, Verwirrtheit, Krampfanfälle, Bewusstseinstrübung bis Koma</a:t>
            </a: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mj-lt"/>
                <a:cs typeface="Arial"/>
              </a:rPr>
              <a:t>Tachykardie, Hypotonie</a:t>
            </a:r>
          </a:p>
          <a:p>
            <a:pPr marL="342900" marR="0" lvl="0" indent="-342900" algn="l" defTabSz="914400">
              <a:lnSpc>
                <a:spcPct val="100000"/>
              </a:lnSpc>
              <a:spcBef>
                <a:spcPts val="0"/>
              </a:spcBef>
              <a:spcAft>
                <a:spcPts val="0"/>
              </a:spcAft>
              <a:buClr>
                <a:srgbClr val="3A4C9E"/>
              </a:buClr>
              <a:buSzTx/>
              <a:buFont typeface="Arial"/>
              <a:buChar char="•"/>
              <a:defRPr/>
            </a:pPr>
            <a:r>
              <a:rPr lang="en-US" sz="2200" dirty="0">
                <a:latin typeface="+mj-lt"/>
                <a:cs typeface="Arial"/>
              </a:rPr>
              <a:t>Hyperventilation</a:t>
            </a:r>
            <a:endParaRPr lang="de-DE" sz="2200" dirty="0">
              <a:latin typeface="+mj-lt"/>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latin typeface="+mj-lt"/>
                <a:cs typeface="Arial"/>
              </a:rPr>
              <a:t>im Verlauf Multiorganversagen</a:t>
            </a:r>
          </a:p>
          <a:p>
            <a:pPr marL="342900" marR="0" lvl="0" indent="-342900" algn="l" defTabSz="914400">
              <a:lnSpc>
                <a:spcPct val="100000"/>
              </a:lnSpc>
              <a:spcBef>
                <a:spcPts val="0"/>
              </a:spcBef>
              <a:spcAft>
                <a:spcPts val="0"/>
              </a:spcAft>
              <a:buClr>
                <a:srgbClr val="3A4C9E"/>
              </a:buClr>
              <a:buSzTx/>
              <a:buFont typeface="Arial"/>
              <a:buChar char="•"/>
              <a:defRPr/>
            </a:pPr>
            <a:endParaRPr lang="de-DE" sz="2200" i="0" u="none" strike="noStrike" cap="none" spc="0" dirty="0">
              <a:ln>
                <a:noFill/>
              </a:ln>
              <a:latin typeface="Calibri Light"/>
              <a:ea typeface="+mn-ea"/>
              <a:cs typeface="Arial"/>
            </a:endParaRPr>
          </a:p>
          <a:p>
            <a:pPr marR="0" lvl="0" algn="l" defTabSz="914400">
              <a:lnSpc>
                <a:spcPct val="100000"/>
              </a:lnSpc>
              <a:spcBef>
                <a:spcPts val="0"/>
              </a:spcBef>
              <a:spcAft>
                <a:spcPts val="0"/>
              </a:spcAft>
              <a:buClr>
                <a:srgbClr val="3A4C9E"/>
              </a:buClr>
              <a:buSzTx/>
              <a:defRPr/>
            </a:pPr>
            <a:r>
              <a:rPr lang="de-DE" sz="2300" b="1" dirty="0">
                <a:solidFill>
                  <a:srgbClr val="3A4C9E"/>
                </a:solidFill>
                <a:latin typeface="Calibri Light"/>
                <a:cs typeface="Arial"/>
              </a:rPr>
              <a:t>Maßnahmen:</a:t>
            </a:r>
            <a:endParaRPr lang="de-DE" sz="2300" b="1" i="0" u="none" strike="noStrike" cap="none" spc="0" dirty="0">
              <a:ln>
                <a:noFill/>
              </a:ln>
              <a:solidFill>
                <a:srgbClr val="3A4C9E"/>
              </a:solidFill>
              <a:latin typeface="Calibri Ligh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solidFill>
                  <a:prstClr val="black"/>
                </a:solidFill>
                <a:latin typeface="+mj-lt"/>
                <a:cs typeface="Arial"/>
              </a:rPr>
              <a:t>In kühle Umgebung bringen</a:t>
            </a: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solidFill>
                  <a:prstClr val="black"/>
                </a:solidFill>
                <a:latin typeface="+mj-lt"/>
                <a:cs typeface="Arial"/>
              </a:rPr>
              <a:t>entsprechende Lagerung </a:t>
            </a:r>
          </a:p>
          <a:p>
            <a:pPr marL="342900" marR="0" lvl="0" indent="-342900" algn="l" defTabSz="914400">
              <a:lnSpc>
                <a:spcPct val="100000"/>
              </a:lnSpc>
              <a:spcBef>
                <a:spcPts val="0"/>
              </a:spcBef>
              <a:spcAft>
                <a:spcPts val="0"/>
              </a:spcAft>
              <a:buClr>
                <a:srgbClr val="3A4C9E"/>
              </a:buClr>
              <a:buSzTx/>
              <a:buFont typeface="Arial"/>
              <a:buChar char="•"/>
              <a:defRPr/>
            </a:pPr>
            <a:r>
              <a:rPr lang="de-DE" sz="2200" b="0" i="0" u="none" strike="noStrike" cap="none" spc="0" dirty="0">
                <a:ln>
                  <a:noFill/>
                </a:ln>
                <a:solidFill>
                  <a:prstClr val="black"/>
                </a:solidFill>
                <a:latin typeface="+mj-lt"/>
                <a:ea typeface="+mn-ea"/>
                <a:cs typeface="Arial"/>
              </a:rPr>
              <a:t>Entkleidung, Kühlung</a:t>
            </a:r>
            <a:endParaRPr sz="2200" dirty="0">
              <a:latin typeface="+mj-lt"/>
            </a:endParaRP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solidFill>
                  <a:prstClr val="black"/>
                </a:solidFill>
                <a:latin typeface="+mj-lt"/>
                <a:cs typeface="Arial"/>
              </a:rPr>
              <a:t>Infusion</a:t>
            </a:r>
            <a:r>
              <a:rPr lang="de-DE" sz="2200" dirty="0">
                <a:latin typeface="+mj-lt"/>
              </a:rPr>
              <a:t>, </a:t>
            </a:r>
            <a:r>
              <a:rPr lang="de-DE" sz="2200" b="0" i="0" u="none" strike="noStrike" cap="none" spc="0" dirty="0">
                <a:ln>
                  <a:noFill/>
                </a:ln>
                <a:solidFill>
                  <a:prstClr val="black"/>
                </a:solidFill>
                <a:latin typeface="+mj-lt"/>
                <a:ea typeface="+mn-ea"/>
                <a:cs typeface="Arial"/>
              </a:rPr>
              <a:t>Monitoring, </a:t>
            </a:r>
            <a:r>
              <a:rPr lang="de-DE" sz="2200" dirty="0">
                <a:solidFill>
                  <a:prstClr val="black"/>
                </a:solidFill>
                <a:latin typeface="+mj-lt"/>
                <a:cs typeface="Arial"/>
              </a:rPr>
              <a:t>ggf. Sauerstoffgabe und </a:t>
            </a:r>
            <a:r>
              <a:rPr lang="de-DE" sz="2200" b="0" i="0" u="none" strike="noStrike" cap="none" spc="0" dirty="0">
                <a:ln>
                  <a:noFill/>
                </a:ln>
                <a:solidFill>
                  <a:prstClr val="black"/>
                </a:solidFill>
                <a:latin typeface="+mj-lt"/>
                <a:ea typeface="+mn-ea"/>
                <a:cs typeface="Arial"/>
              </a:rPr>
              <a:t>Schut</a:t>
            </a:r>
            <a:r>
              <a:rPr lang="de-DE" sz="2200" dirty="0">
                <a:solidFill>
                  <a:prstClr val="black"/>
                </a:solidFill>
                <a:latin typeface="+mj-lt"/>
                <a:cs typeface="Arial"/>
              </a:rPr>
              <a:t>zin</a:t>
            </a:r>
            <a:r>
              <a:rPr lang="de-DE" sz="2200" b="0" i="0" u="none" strike="noStrike" cap="none" spc="0" dirty="0">
                <a:ln>
                  <a:noFill/>
                </a:ln>
                <a:solidFill>
                  <a:prstClr val="black"/>
                </a:solidFill>
                <a:latin typeface="+mj-lt"/>
                <a:ea typeface="+mn-ea"/>
                <a:cs typeface="Arial"/>
              </a:rPr>
              <a:t>tubation</a:t>
            </a:r>
          </a:p>
          <a:p>
            <a:pPr marL="342900" marR="0" lvl="0" indent="-342900" algn="l" defTabSz="914400">
              <a:lnSpc>
                <a:spcPct val="100000"/>
              </a:lnSpc>
              <a:spcBef>
                <a:spcPts val="0"/>
              </a:spcBef>
              <a:spcAft>
                <a:spcPts val="0"/>
              </a:spcAft>
              <a:buClr>
                <a:srgbClr val="3A4C9E"/>
              </a:buClr>
              <a:buSzTx/>
              <a:buFont typeface="Arial"/>
              <a:buChar char="•"/>
              <a:defRPr/>
            </a:pPr>
            <a:r>
              <a:rPr lang="de-DE" sz="2200" dirty="0">
                <a:solidFill>
                  <a:prstClr val="black"/>
                </a:solidFill>
                <a:latin typeface="+mj-lt"/>
                <a:cs typeface="Arial"/>
              </a:rPr>
              <a:t>Hospitalisierung, ggf. ITS</a:t>
            </a:r>
          </a:p>
          <a:p>
            <a:pPr marL="342900" marR="0" lvl="0" indent="-342900" algn="l" defTabSz="914400">
              <a:lnSpc>
                <a:spcPct val="100000"/>
              </a:lnSpc>
              <a:spcBef>
                <a:spcPts val="0"/>
              </a:spcBef>
              <a:spcAft>
                <a:spcPts val="0"/>
              </a:spcAft>
              <a:buClr>
                <a:srgbClr val="3A4C9E"/>
              </a:buClr>
              <a:buSzTx/>
              <a:buFont typeface="Arial"/>
              <a:buChar char="•"/>
              <a:defRPr/>
            </a:pPr>
            <a:r>
              <a:rPr lang="de-DE" sz="2200" b="0" i="0" u="none" strike="noStrike" cap="none" spc="0" dirty="0">
                <a:ln>
                  <a:noFill/>
                </a:ln>
                <a:solidFill>
                  <a:prstClr val="black"/>
                </a:solidFill>
                <a:latin typeface="+mj-lt"/>
                <a:ea typeface="+mn-ea"/>
                <a:cs typeface="Arial"/>
              </a:rPr>
              <a:t>Behandlung von Komplikationen</a:t>
            </a:r>
          </a:p>
          <a:p>
            <a:pPr marL="342900" indent="-342900">
              <a:buClr>
                <a:srgbClr val="3A4C9E"/>
              </a:buClr>
              <a:buFont typeface="Arial"/>
              <a:buChar char="•"/>
              <a:defRPr/>
            </a:pPr>
            <a:r>
              <a:rPr lang="en-US" sz="2200" b="1" dirty="0">
                <a:solidFill>
                  <a:srgbClr val="3A4C9E"/>
                </a:solidFill>
                <a:latin typeface="+mj-lt"/>
                <a:cs typeface="Arial"/>
              </a:rPr>
              <a:t>KEINE</a:t>
            </a:r>
            <a:r>
              <a:rPr lang="en-US" sz="2200" dirty="0">
                <a:solidFill>
                  <a:prstClr val="black"/>
                </a:solidFill>
                <a:latin typeface="+mj-lt"/>
                <a:cs typeface="Arial"/>
              </a:rPr>
              <a:t> </a:t>
            </a:r>
            <a:r>
              <a:rPr lang="en-US" sz="2200" dirty="0" err="1">
                <a:solidFill>
                  <a:prstClr val="black"/>
                </a:solidFill>
                <a:latin typeface="+mj-lt"/>
                <a:cs typeface="Arial"/>
              </a:rPr>
              <a:t>Antipyretika</a:t>
            </a:r>
            <a:endParaRPr lang="en-US" sz="2200" b="0" i="0" u="none" strike="noStrike" cap="none" spc="0" dirty="0">
              <a:ln>
                <a:noFill/>
              </a:ln>
              <a:solidFill>
                <a:prstClr val="black"/>
              </a:solidFill>
              <a:latin typeface="+mj-lt"/>
              <a:ea typeface="+mn-ea"/>
              <a:cs typeface="Arial"/>
            </a:endParaRPr>
          </a:p>
          <a:p>
            <a:pPr marL="342900" marR="0" lvl="0" indent="-342900" algn="l" defTabSz="914400">
              <a:lnSpc>
                <a:spcPct val="100000"/>
              </a:lnSpc>
              <a:spcBef>
                <a:spcPts val="0"/>
              </a:spcBef>
              <a:spcAft>
                <a:spcPts val="0"/>
              </a:spcAft>
              <a:buClr>
                <a:srgbClr val="3A4C9E"/>
              </a:buClr>
              <a:buSzTx/>
              <a:buFont typeface="Arial"/>
              <a:buChar char="•"/>
              <a:defRPr/>
            </a:pPr>
            <a:endParaRPr lang="de-DE" dirty="0"/>
          </a:p>
        </p:txBody>
      </p:sp>
      <p:pic>
        <p:nvPicPr>
          <p:cNvPr id="10" name="Grafik 13" descr="Warnung mit einfarbiger Füllung">
            <a:extLst>
              <a:ext uri="{FF2B5EF4-FFF2-40B4-BE49-F238E27FC236}">
                <a16:creationId xmlns:a16="http://schemas.microsoft.com/office/drawing/2014/main" id="{B104685C-613E-4F40-A0F4-95F3F43986C7}"/>
              </a:ext>
            </a:extLst>
          </p:cNvPr>
          <p:cNvPicPr>
            <a:picLocks noChangeAspect="1"/>
          </p:cNvPicPr>
          <p:nvPr/>
        </p:nvPicPr>
        <p:blipFill>
          <a:blip r:embed="rId3"/>
          <a:stretch/>
        </p:blipFill>
        <p:spPr bwMode="auto">
          <a:xfrm>
            <a:off x="10027481" y="743624"/>
            <a:ext cx="1148465" cy="1148465"/>
          </a:xfrm>
          <a:prstGeom prst="rect">
            <a:avLst/>
          </a:prstGeom>
        </p:spPr>
      </p:pic>
      <p:sp>
        <p:nvSpPr>
          <p:cNvPr id="12" name="Rechteck: abgerundete Ecken 2">
            <a:extLst>
              <a:ext uri="{FF2B5EF4-FFF2-40B4-BE49-F238E27FC236}">
                <a16:creationId xmlns:a16="http://schemas.microsoft.com/office/drawing/2014/main" id="{F20ACC2B-7AA2-4C9A-B66A-5D059E9FD287}"/>
              </a:ext>
            </a:extLst>
          </p:cNvPr>
          <p:cNvSpPr/>
          <p:nvPr/>
        </p:nvSpPr>
        <p:spPr bwMode="auto">
          <a:xfrm>
            <a:off x="9215298" y="1777331"/>
            <a:ext cx="2772833" cy="1216231"/>
          </a:xfrm>
          <a:prstGeom prst="roundRect">
            <a:avLst>
              <a:gd name="adj" fmla="val 16667"/>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defRPr/>
            </a:pPr>
            <a:r>
              <a:rPr lang="de-DE" sz="2400" b="1" dirty="0">
                <a:solidFill>
                  <a:srgbClr val="EC483C"/>
                </a:solidFill>
                <a:latin typeface="+mj-lt"/>
              </a:rPr>
              <a:t>Lebensbedrohlich! In ca. 50% tödlich!</a:t>
            </a:r>
            <a:endParaRPr dirty="0"/>
          </a:p>
          <a:p>
            <a:pPr algn="ctr">
              <a:defRPr/>
            </a:pPr>
            <a:endParaRPr lang="de-DE"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32F0EBAB-9DC8-4027-BC3C-8AB5121275CD}"/>
              </a:ext>
            </a:extLst>
          </p:cNvPr>
          <p:cNvSpPr>
            <a:spLocks noGrp="1"/>
          </p:cNvSpPr>
          <p:nvPr>
            <p:ph type="title"/>
          </p:nvPr>
        </p:nvSpPr>
        <p:spPr/>
        <p:txBody>
          <a:bodyPr/>
          <a:lstStyle/>
          <a:p>
            <a:r>
              <a:rPr lang="de-DE" b="1" dirty="0">
                <a:solidFill>
                  <a:srgbClr val="3A4C9E"/>
                </a:solidFill>
              </a:rPr>
              <a:t>Hinweise zur Kühlung</a:t>
            </a:r>
            <a:endParaRPr lang="de-DE" dirty="0"/>
          </a:p>
        </p:txBody>
      </p:sp>
      <p:sp>
        <p:nvSpPr>
          <p:cNvPr id="7" name="Inhaltsplatzhalter 6">
            <a:extLst>
              <a:ext uri="{FF2B5EF4-FFF2-40B4-BE49-F238E27FC236}">
                <a16:creationId xmlns:a16="http://schemas.microsoft.com/office/drawing/2014/main" id="{1EBA7DF7-9845-4C34-AD7A-A3051697BB33}"/>
              </a:ext>
            </a:extLst>
          </p:cNvPr>
          <p:cNvSpPr>
            <a:spLocks noGrp="1"/>
          </p:cNvSpPr>
          <p:nvPr>
            <p:ph idx="1"/>
          </p:nvPr>
        </p:nvSpPr>
        <p:spPr/>
        <p:txBody>
          <a:bodyPr>
            <a:normAutofit fontScale="92500" lnSpcReduction="10000"/>
          </a:bodyPr>
          <a:lstStyle/>
          <a:p>
            <a:r>
              <a:rPr lang="de-DE" dirty="0">
                <a:latin typeface="+mj-lt"/>
              </a:rPr>
              <a:t>initial Verbringung in kühle Umgebung mit Luftzug, feuchte Wickel, Befeuchtung der Haut, cool </a:t>
            </a:r>
            <a:r>
              <a:rPr lang="de-DE" dirty="0" err="1">
                <a:latin typeface="+mj-lt"/>
              </a:rPr>
              <a:t>packs</a:t>
            </a:r>
            <a:r>
              <a:rPr lang="de-DE" dirty="0">
                <a:latin typeface="+mj-lt"/>
              </a:rPr>
              <a:t> auf Nacken, Achseln und Leisten</a:t>
            </a:r>
          </a:p>
          <a:p>
            <a:r>
              <a:rPr lang="de-DE" dirty="0">
                <a:latin typeface="+mj-lt"/>
              </a:rPr>
              <a:t>ggf. professionelle Kühlsysteme notwendig </a:t>
            </a:r>
          </a:p>
          <a:p>
            <a:endParaRPr lang="de-DE" dirty="0">
              <a:latin typeface="+mj-lt"/>
            </a:endParaRPr>
          </a:p>
          <a:p>
            <a:r>
              <a:rPr lang="de-DE" dirty="0">
                <a:latin typeface="+mj-lt"/>
              </a:rPr>
              <a:t>innerhalb 30 Minuten: Kühlung auf 38,5°C</a:t>
            </a:r>
            <a:endParaRPr lang="en-US" dirty="0">
              <a:latin typeface="+mj-lt"/>
            </a:endParaRPr>
          </a:p>
          <a:p>
            <a:r>
              <a:rPr lang="en-US" dirty="0" err="1">
                <a:latin typeface="+mj-lt"/>
              </a:rPr>
              <a:t>weitere</a:t>
            </a:r>
            <a:r>
              <a:rPr lang="en-US" dirty="0">
                <a:latin typeface="+mj-lt"/>
              </a:rPr>
              <a:t> </a:t>
            </a:r>
            <a:r>
              <a:rPr lang="en-US" dirty="0" err="1">
                <a:latin typeface="+mj-lt"/>
              </a:rPr>
              <a:t>Kühlung</a:t>
            </a:r>
            <a:r>
              <a:rPr lang="en-US" dirty="0">
                <a:latin typeface="+mj-lt"/>
              </a:rPr>
              <a:t> </a:t>
            </a:r>
            <a:r>
              <a:rPr lang="en-US" dirty="0" err="1">
                <a:latin typeface="+mj-lt"/>
              </a:rPr>
              <a:t>umstritten</a:t>
            </a:r>
            <a:r>
              <a:rPr lang="en-US" dirty="0">
                <a:latin typeface="+mj-lt"/>
              </a:rPr>
              <a:t>, </a:t>
            </a:r>
            <a:r>
              <a:rPr lang="de-DE" dirty="0">
                <a:latin typeface="+mj-lt"/>
              </a:rPr>
              <a:t>ab 38,5°C</a:t>
            </a:r>
            <a:r>
              <a:rPr lang="en-US" dirty="0">
                <a:latin typeface="+mj-lt"/>
              </a:rPr>
              <a:t> max. 1 Grad/</a:t>
            </a:r>
            <a:r>
              <a:rPr lang="en-US" dirty="0" err="1">
                <a:latin typeface="+mj-lt"/>
              </a:rPr>
              <a:t>Stunde</a:t>
            </a:r>
            <a:r>
              <a:rPr lang="en-US" dirty="0">
                <a:latin typeface="+mj-lt"/>
              </a:rPr>
              <a:t> (</a:t>
            </a:r>
            <a:r>
              <a:rPr lang="en-US" dirty="0" err="1">
                <a:latin typeface="+mj-lt"/>
              </a:rPr>
              <a:t>Ziel</a:t>
            </a:r>
            <a:r>
              <a:rPr lang="en-US" dirty="0">
                <a:latin typeface="+mj-lt"/>
              </a:rPr>
              <a:t>: 38</a:t>
            </a:r>
            <a:r>
              <a:rPr lang="de-DE" dirty="0">
                <a:latin typeface="+mj-lt"/>
              </a:rPr>
              <a:t>°C)</a:t>
            </a:r>
            <a:endParaRPr lang="en-US" dirty="0">
              <a:latin typeface="+mj-lt"/>
            </a:endParaRPr>
          </a:p>
          <a:p>
            <a:endParaRPr lang="de-DE" dirty="0">
              <a:latin typeface="+mj-lt"/>
            </a:endParaRPr>
          </a:p>
          <a:p>
            <a:r>
              <a:rPr lang="de-DE" dirty="0">
                <a:latin typeface="+mj-lt"/>
              </a:rPr>
              <a:t>Komplikationen unter Kühlung möglich (z.B. Volumenverschiebung, Herzrhythmusstörungen) </a:t>
            </a:r>
            <a:r>
              <a:rPr lang="de-DE" dirty="0">
                <a:latin typeface="+mj-lt"/>
                <a:sym typeface="Wingdings" panose="05000000000000000000" pitchFamily="2" charset="2"/>
              </a:rPr>
              <a:t> </a:t>
            </a:r>
            <a:r>
              <a:rPr lang="de-DE" dirty="0">
                <a:latin typeface="+mj-lt"/>
              </a:rPr>
              <a:t>hämodynamisches Monitoring (EKG, Pulsoxymetrie) bei multimorbiden und älteren </a:t>
            </a:r>
            <a:r>
              <a:rPr lang="de-DE" dirty="0" err="1">
                <a:latin typeface="+mj-lt"/>
              </a:rPr>
              <a:t>Patient:innen</a:t>
            </a:r>
            <a:r>
              <a:rPr lang="de-DE" dirty="0">
                <a:latin typeface="+mj-lt"/>
              </a:rPr>
              <a:t> </a:t>
            </a:r>
          </a:p>
        </p:txBody>
      </p:sp>
    </p:spTree>
    <p:extLst>
      <p:ext uri="{BB962C8B-B14F-4D97-AF65-F5344CB8AC3E}">
        <p14:creationId xmlns:p14="http://schemas.microsoft.com/office/powerpoint/2010/main" val="317603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err="1">
                <a:solidFill>
                  <a:srgbClr val="3A4C9E"/>
                </a:solidFill>
              </a:rPr>
              <a:t>Quellen</a:t>
            </a:r>
            <a:endParaRPr lang="en-US" b="1" dirty="0">
              <a:solidFill>
                <a:srgbClr val="3A4C9E"/>
              </a:solidFill>
            </a:endParaRP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p:txBody>
          <a:bodyPr>
            <a:normAutofit/>
          </a:bodyPr>
          <a:lstStyle/>
          <a:p>
            <a:pPr>
              <a:spcBef>
                <a:spcPts val="200"/>
              </a:spcBef>
            </a:pPr>
            <a:r>
              <a:rPr lang="de-DE" sz="1600" dirty="0">
                <a:latin typeface="+mj-lt"/>
              </a:rPr>
              <a:t>Notfallmedizin up2date 2020; 15: 137 – 146. Dieser Beitrag ist eine aktualisierte Version des Artikels: Jörg D, </a:t>
            </a:r>
            <a:r>
              <a:rPr lang="de-DE" sz="1600" dirty="0" err="1">
                <a:latin typeface="+mj-lt"/>
              </a:rPr>
              <a:t>Bauderer</a:t>
            </a:r>
            <a:r>
              <a:rPr lang="de-DE" sz="1600" dirty="0">
                <a:latin typeface="+mj-lt"/>
              </a:rPr>
              <a:t> E. Sommer, Sonne, Hitzenotfall – Nicht selten lebensgefährlich. retten! 2016; 5 (04): 266–273. </a:t>
            </a:r>
            <a:r>
              <a:rPr lang="de-DE" sz="1600" dirty="0">
                <a:latin typeface="+mj-lt"/>
                <a:hlinkClick r:id="rId3"/>
              </a:rPr>
              <a:t>https://doi.org/10.1055/a-1135-3575</a:t>
            </a:r>
            <a:r>
              <a:rPr lang="de-DE" sz="1600" dirty="0">
                <a:latin typeface="+mj-lt"/>
              </a:rPr>
              <a:t> </a:t>
            </a:r>
          </a:p>
          <a:p>
            <a:pPr>
              <a:spcBef>
                <a:spcPts val="200"/>
              </a:spcBef>
            </a:pPr>
            <a:r>
              <a:rPr lang="en-US" sz="1600" dirty="0">
                <a:latin typeface="+mj-lt"/>
              </a:rPr>
              <a:t>Robert </a:t>
            </a:r>
            <a:r>
              <a:rPr lang="en-US" sz="1600" dirty="0" err="1">
                <a:latin typeface="+mj-lt"/>
              </a:rPr>
              <a:t>Gauer</a:t>
            </a:r>
            <a:r>
              <a:rPr lang="en-US" sz="1600" dirty="0">
                <a:latin typeface="+mj-lt"/>
              </a:rPr>
              <a:t>, Bryce K. Meyers (2019): Heat-related illnesses. Am Fam Physician. 2019;99(8):482-489. </a:t>
            </a:r>
            <a:r>
              <a:rPr lang="en-US" sz="1600" dirty="0">
                <a:latin typeface="+mj-lt"/>
                <a:hlinkClick r:id="rId4"/>
              </a:rPr>
              <a:t>https://www.aafp.org/afp/2019/0415/p482.html</a:t>
            </a:r>
            <a:r>
              <a:rPr lang="en-US" sz="1600" dirty="0">
                <a:latin typeface="+mj-lt"/>
              </a:rPr>
              <a:t> </a:t>
            </a:r>
            <a:endParaRPr lang="de-DE" sz="1600" dirty="0">
              <a:latin typeface="+mj-lt"/>
            </a:endParaRPr>
          </a:p>
          <a:p>
            <a:pPr>
              <a:spcBef>
                <a:spcPts val="200"/>
              </a:spcBef>
            </a:pPr>
            <a:r>
              <a:rPr lang="de-DE" sz="1600" dirty="0">
                <a:latin typeface="+mj-lt"/>
              </a:rPr>
              <a:t>DRK, Hitzschlag - Was tun? Das DRK gibt Tipps, online verfügbar unter: </a:t>
            </a:r>
            <a:r>
              <a:rPr lang="de-DE" sz="1600" dirty="0">
                <a:latin typeface="+mj-lt"/>
                <a:hlinkClick r:id="rId5"/>
              </a:rPr>
              <a:t>https://www.drk.de/hilfe-in-deutschland/erste-hilfe/hitzschlag/?msclkid=c0678d7bd04311ecbc31ee460d0eeedd</a:t>
            </a:r>
            <a:r>
              <a:rPr lang="de-DE" sz="1600" dirty="0">
                <a:latin typeface="+mj-lt"/>
              </a:rPr>
              <a:t> </a:t>
            </a:r>
          </a:p>
          <a:p>
            <a:pPr>
              <a:spcBef>
                <a:spcPts val="200"/>
              </a:spcBef>
            </a:pPr>
            <a:r>
              <a:rPr lang="de-DE" sz="1600" dirty="0">
                <a:latin typeface="+mj-lt"/>
              </a:rPr>
              <a:t>WHO Regionalbüro für Europa (2019): Gesundheitshinweise zur Prävention hitzebedingter Gesundheitsschäden – neue und aktualisierte Hinweise für unterschiedliche Zielgruppen, Kopenhagen: </a:t>
            </a:r>
            <a:r>
              <a:rPr lang="de-DE" sz="1600" dirty="0">
                <a:latin typeface="+mj-lt"/>
                <a:hlinkClick r:id="rId6"/>
              </a:rPr>
              <a:t>https://apps.who.int/iris/bitstream/handle/10665/341625/WHO-EURO-2021-2510-42266-58732-ger.pdf</a:t>
            </a:r>
            <a:r>
              <a:rPr lang="de-DE" sz="1600" dirty="0">
                <a:latin typeface="+mj-lt"/>
              </a:rPr>
              <a:t> </a:t>
            </a:r>
          </a:p>
          <a:p>
            <a:pPr>
              <a:spcBef>
                <a:spcPts val="200"/>
              </a:spcBef>
            </a:pPr>
            <a:r>
              <a:rPr lang="de-DE" sz="1600">
                <a:latin typeface="+mj-lt"/>
              </a:rPr>
              <a:t>LMU München (2021): </a:t>
            </a:r>
            <a:r>
              <a:rPr lang="de-DE" sz="1600" dirty="0">
                <a:latin typeface="+mj-lt"/>
              </a:rPr>
              <a:t>Hitzemaßnahmenplan für stationäre Einrichtungen der Altenpflege – Empfehlungen aus der Praxis für die Praxis, München: </a:t>
            </a:r>
            <a:r>
              <a:rPr lang="de-DE" sz="1600" dirty="0">
                <a:latin typeface="+mj-lt"/>
                <a:hlinkClick r:id="rId7"/>
              </a:rPr>
              <a:t>http://www.klinikum.uni-muenchen.de/Bildungsmodule-Aerzte/download/de/Klima3/Massnahmenplan/neu/LMU_Klinikum-Hitzemassnahmenplan_ONLINE.pdf</a:t>
            </a:r>
            <a:r>
              <a:rPr lang="de-DE" sz="1600" dirty="0">
                <a:latin typeface="+mj-lt"/>
              </a:rPr>
              <a:t> </a:t>
            </a:r>
          </a:p>
          <a:p>
            <a:pPr marL="0" indent="0">
              <a:spcBef>
                <a:spcPts val="200"/>
              </a:spcBef>
              <a:buNone/>
            </a:pPr>
            <a:endParaRPr lang="de-DE" sz="1600" dirty="0">
              <a:latin typeface="+mj-lt"/>
            </a:endParaRPr>
          </a:p>
        </p:txBody>
      </p:sp>
    </p:spTree>
    <p:extLst>
      <p:ext uri="{BB962C8B-B14F-4D97-AF65-F5344CB8AC3E}">
        <p14:creationId xmlns:p14="http://schemas.microsoft.com/office/powerpoint/2010/main" val="39836608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578</Words>
  <Application>Microsoft Office PowerPoint</Application>
  <DocSecurity>0</DocSecurity>
  <PresentationFormat>Breitbild</PresentationFormat>
  <Paragraphs>83</Paragraphs>
  <Slides>8</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Calibri Light</vt:lpstr>
      <vt:lpstr>Wingdings</vt:lpstr>
      <vt:lpstr>Office</vt:lpstr>
      <vt:lpstr>PowerPoint-Präsentation</vt:lpstr>
      <vt:lpstr>Erstversorgung hitzebedingter Notfälle</vt:lpstr>
      <vt:lpstr>Überblick</vt:lpstr>
      <vt:lpstr>Hitzestress</vt:lpstr>
      <vt:lpstr>Hitzeerschöpfung</vt:lpstr>
      <vt:lpstr>Hitzschlag</vt:lpstr>
      <vt:lpstr>Hinweise zur Kühlung</vt:lpstr>
      <vt:lpstr>Quellen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Sabine Baunach</dc:creator>
  <cp:keywords/>
  <dc:description/>
  <cp:lastModifiedBy>Jelka Wickham</cp:lastModifiedBy>
  <cp:revision>55</cp:revision>
  <dcterms:created xsi:type="dcterms:W3CDTF">2022-04-11T08:51:43Z</dcterms:created>
  <dcterms:modified xsi:type="dcterms:W3CDTF">2023-05-23T11:57:24Z</dcterms:modified>
  <cp:category/>
  <dc:identifier/>
  <cp:contentStatus/>
  <dc:language/>
  <cp:version/>
</cp:coreProperties>
</file>