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606" r:id="rId2"/>
    <p:sldId id="256" r:id="rId3"/>
    <p:sldId id="293" r:id="rId4"/>
    <p:sldId id="303" r:id="rId5"/>
    <p:sldId id="298" r:id="rId6"/>
    <p:sldId id="308" r:id="rId7"/>
    <p:sldId id="309" r:id="rId8"/>
    <p:sldId id="310" r:id="rId9"/>
    <p:sldId id="596" r:id="rId10"/>
    <p:sldId id="602" r:id="rId11"/>
    <p:sldId id="599" r:id="rId12"/>
    <p:sldId id="600" r:id="rId13"/>
    <p:sldId id="601" r:id="rId14"/>
    <p:sldId id="605" r:id="rId15"/>
    <p:sldId id="598" r:id="rId16"/>
    <p:sldId id="307" r:id="rId17"/>
    <p:sldId id="604" r:id="rId18"/>
    <p:sldId id="279" r:id="rId19"/>
    <p:sldId id="595"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9F2A22-73C7-4D4F-9593-D3BA42054631}" name="Sabine Baunach" initials="SB" userId="9956cbb9ea581d73" providerId="Windows Live"/>
  <p188:author id="{284AA964-C6E9-7580-E2A9-14527E551195}" name="ms217838" initials="m" userId="S::ms217838@campussachsen.onmicrosoft.com::b413f594-fa8d-4812-97d6-558d43c454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ina Herrmann" initials="AH" lastIdx="2" clrIdx="0">
    <p:extLst>
      <p:ext uri="{19B8F6BF-5375-455C-9EA6-DF929625EA0E}">
        <p15:presenceInfo xmlns:p15="http://schemas.microsoft.com/office/powerpoint/2012/main" userId="Alina Her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5A8"/>
    <a:srgbClr val="3A4C9E"/>
    <a:srgbClr val="4472C4"/>
    <a:srgbClr val="BDEDF1"/>
    <a:srgbClr val="81CDD4"/>
    <a:srgbClr val="6CBC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5" autoAdjust="0"/>
    <p:restoredTop sz="93767" autoAdjust="0"/>
  </p:normalViewPr>
  <p:slideViewPr>
    <p:cSldViewPr snapToGrid="0" snapToObjects="1">
      <p:cViewPr varScale="1">
        <p:scale>
          <a:sx n="114" d="100"/>
          <a:sy n="114" d="100"/>
        </p:scale>
        <p:origin x="858" y="10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AFFA8-9F60-4DAD-B150-DA04B8C914FF}" type="doc">
      <dgm:prSet loTypeId="urn:microsoft.com/office/officeart/2005/8/layout/matrix1" loCatId="matrix" qsTypeId="urn:microsoft.com/office/officeart/2005/8/quickstyle/simple2" qsCatId="simple" csTypeId="urn:microsoft.com/office/officeart/2005/8/colors/accent1_4" csCatId="accent1" phldr="1"/>
      <dgm:spPr/>
      <dgm:t>
        <a:bodyPr/>
        <a:lstStyle/>
        <a:p>
          <a:endParaRPr lang="en-US"/>
        </a:p>
      </dgm:t>
    </dgm:pt>
    <dgm:pt modelId="{25CEF546-2536-4923-BA41-446253E1C8B4}">
      <dgm:prSet phldrT="[Text]" custT="1"/>
      <dgm:spPr>
        <a:solidFill>
          <a:srgbClr val="4465A8"/>
        </a:solidFill>
      </dgm:spPr>
      <dgm:t>
        <a:bodyPr/>
        <a:lstStyle/>
        <a:p>
          <a:r>
            <a:rPr lang="de-DE" sz="2300" b="1" dirty="0">
              <a:solidFill>
                <a:schemeClr val="bg1"/>
              </a:solidFill>
              <a:latin typeface="+mj-lt"/>
            </a:rPr>
            <a:t>Hitze</a:t>
          </a:r>
          <a:endParaRPr lang="en-US" sz="2300" b="1" dirty="0">
            <a:solidFill>
              <a:schemeClr val="bg1"/>
            </a:solidFill>
            <a:latin typeface="+mj-lt"/>
          </a:endParaRPr>
        </a:p>
      </dgm:t>
    </dgm:pt>
    <dgm:pt modelId="{615BF246-5CD1-4926-B511-30E1F9EC6163}" type="parTrans" cxnId="{F9678A21-A882-4C1C-85E4-15C04DDB0FFF}">
      <dgm:prSet/>
      <dgm:spPr/>
      <dgm:t>
        <a:bodyPr/>
        <a:lstStyle/>
        <a:p>
          <a:endParaRPr lang="en-US"/>
        </a:p>
      </dgm:t>
    </dgm:pt>
    <dgm:pt modelId="{898B48B1-6579-4C20-A2C1-9B6173EE432D}" type="sibTrans" cxnId="{F9678A21-A882-4C1C-85E4-15C04DDB0FFF}">
      <dgm:prSet/>
      <dgm:spPr/>
      <dgm:t>
        <a:bodyPr/>
        <a:lstStyle/>
        <a:p>
          <a:endParaRPr lang="en-US"/>
        </a:p>
      </dgm:t>
    </dgm:pt>
    <dgm:pt modelId="{726D1502-FD6D-4C48-B208-729A3C32D417}">
      <dgm:prSet phldrT="[Text]" custT="1"/>
      <dgm:spPr>
        <a:solidFill>
          <a:srgbClr val="4465A8">
            <a:alpha val="32157"/>
          </a:srgbClr>
        </a:solidFill>
      </dgm:spPr>
      <dgm:t>
        <a:bodyPr/>
        <a:lstStyle/>
        <a:p>
          <a:r>
            <a:rPr lang="de-DE" sz="2300" b="1" dirty="0">
              <a:solidFill>
                <a:srgbClr val="3A4C9E"/>
              </a:solidFill>
              <a:latin typeface="+mj-lt"/>
            </a:rPr>
            <a:t>1. Risiken und Präventionsstrategien kommunizieren</a:t>
          </a:r>
          <a:endParaRPr lang="en-US" sz="2300" b="1" dirty="0">
            <a:solidFill>
              <a:srgbClr val="3A4C9E"/>
            </a:solidFill>
            <a:latin typeface="+mj-lt"/>
          </a:endParaRPr>
        </a:p>
      </dgm:t>
    </dgm:pt>
    <dgm:pt modelId="{7D56AA75-E1E6-4852-9AEC-7E9735BA2C2C}" type="parTrans" cxnId="{452333C5-5AFF-4B1C-A15A-448ABC670C60}">
      <dgm:prSet/>
      <dgm:spPr/>
      <dgm:t>
        <a:bodyPr/>
        <a:lstStyle/>
        <a:p>
          <a:endParaRPr lang="en-US"/>
        </a:p>
      </dgm:t>
    </dgm:pt>
    <dgm:pt modelId="{A2722AF7-1A7D-4305-8737-29858A266A9C}" type="sibTrans" cxnId="{452333C5-5AFF-4B1C-A15A-448ABC670C60}">
      <dgm:prSet/>
      <dgm:spPr/>
      <dgm:t>
        <a:bodyPr/>
        <a:lstStyle/>
        <a:p>
          <a:endParaRPr lang="en-US"/>
        </a:p>
      </dgm:t>
    </dgm:pt>
    <dgm:pt modelId="{DDF4D66F-0324-48D2-A4AC-E88769668F77}">
      <dgm:prSet phldrT="[Text]" custT="1"/>
      <dgm:spPr>
        <a:solidFill>
          <a:srgbClr val="6CBCE4">
            <a:alpha val="32941"/>
          </a:srgbClr>
        </a:solidFill>
      </dgm:spPr>
      <dgm:t>
        <a:bodyPr/>
        <a:lstStyle/>
        <a:p>
          <a:r>
            <a:rPr lang="de-DE" sz="2300" b="1" dirty="0">
              <a:solidFill>
                <a:srgbClr val="3A4C9E"/>
              </a:solidFill>
              <a:latin typeface="+mj-lt"/>
            </a:rPr>
            <a:t>2. Praxis- und Behandlungsabläufe</a:t>
          </a:r>
          <a:r>
            <a:rPr lang="de-DE" sz="2300" b="1" baseline="0" dirty="0">
              <a:solidFill>
                <a:srgbClr val="3A4C9E"/>
              </a:solidFill>
              <a:latin typeface="+mj-lt"/>
            </a:rPr>
            <a:t> anpassen</a:t>
          </a:r>
          <a:endParaRPr lang="en-US" sz="2300" b="1" dirty="0">
            <a:solidFill>
              <a:srgbClr val="3A4C9E"/>
            </a:solidFill>
            <a:latin typeface="+mj-lt"/>
          </a:endParaRPr>
        </a:p>
      </dgm:t>
    </dgm:pt>
    <dgm:pt modelId="{EB418E7A-D0AC-4503-B045-58A97687DC61}" type="parTrans" cxnId="{A1B0067C-F1BB-4BD9-8EDC-AD5D322ABAF8}">
      <dgm:prSet/>
      <dgm:spPr/>
      <dgm:t>
        <a:bodyPr/>
        <a:lstStyle/>
        <a:p>
          <a:endParaRPr lang="en-US"/>
        </a:p>
      </dgm:t>
    </dgm:pt>
    <dgm:pt modelId="{801AD8F7-CE81-4094-BFF7-CE35669C43A9}" type="sibTrans" cxnId="{A1B0067C-F1BB-4BD9-8EDC-AD5D322ABAF8}">
      <dgm:prSet/>
      <dgm:spPr/>
      <dgm:t>
        <a:bodyPr/>
        <a:lstStyle/>
        <a:p>
          <a:endParaRPr lang="en-US"/>
        </a:p>
      </dgm:t>
    </dgm:pt>
    <dgm:pt modelId="{24C96195-179A-4DE6-AA9E-AFA9C30B035C}">
      <dgm:prSet phldrT="[Text]" custT="1"/>
      <dgm:spPr>
        <a:solidFill>
          <a:srgbClr val="81CDD4">
            <a:alpha val="32157"/>
          </a:srgbClr>
        </a:solidFill>
      </dgm:spPr>
      <dgm:t>
        <a:bodyPr/>
        <a:lstStyle/>
        <a:p>
          <a:r>
            <a:rPr lang="de-DE" sz="2300" b="1" dirty="0">
              <a:solidFill>
                <a:srgbClr val="3A4C9E"/>
              </a:solidFill>
              <a:latin typeface="+mj-lt"/>
            </a:rPr>
            <a:t>3. </a:t>
          </a:r>
          <a:r>
            <a:rPr kumimoji="0" lang="en-US" sz="2300" b="1" i="0" u="none" strike="noStrike" cap="none" spc="0" normalizeH="0" baseline="0" noProof="0" dirty="0">
              <a:ln>
                <a:noFill/>
              </a:ln>
              <a:solidFill>
                <a:srgbClr val="3A4C9E"/>
              </a:solidFill>
              <a:effectLst/>
              <a:uLnTx/>
              <a:uFillTx/>
              <a:latin typeface="Calibri Light"/>
              <a:cs typeface="Arial"/>
            </a:rPr>
            <a:t>Medikamente und </a:t>
          </a:r>
          <a:r>
            <a:rPr kumimoji="0" lang="de-DE" sz="2300" b="1" i="0" u="none" strike="noStrike" cap="none" spc="0" normalizeH="0" baseline="0" noProof="0" dirty="0">
              <a:ln>
                <a:noFill/>
              </a:ln>
              <a:solidFill>
                <a:srgbClr val="3A4C9E"/>
              </a:solidFill>
              <a:effectLst/>
              <a:uLnTx/>
              <a:uFillTx/>
              <a:latin typeface="Calibri Light"/>
              <a:cs typeface="Arial"/>
            </a:rPr>
            <a:t>Trinkmengenbesch</a:t>
          </a:r>
          <a:r>
            <a:rPr lang="de-DE" sz="2300" b="1" noProof="0" dirty="0">
              <a:solidFill>
                <a:srgbClr val="3A4C9E"/>
              </a:solidFill>
              <a:latin typeface="Calibri Light"/>
              <a:cs typeface="Arial"/>
            </a:rPr>
            <a:t>ränkungen</a:t>
          </a:r>
          <a:r>
            <a:rPr kumimoji="0" lang="en-US" sz="2300" b="1" i="0" u="none" strike="noStrike" cap="none" spc="0" normalizeH="0" baseline="0" noProof="0" dirty="0">
              <a:ln>
                <a:noFill/>
              </a:ln>
              <a:solidFill>
                <a:srgbClr val="3A4C9E"/>
              </a:solidFill>
              <a:effectLst/>
              <a:uLnTx/>
              <a:uFillTx/>
              <a:latin typeface="Calibri Light"/>
              <a:cs typeface="Arial"/>
            </a:rPr>
            <a:t> prüfen</a:t>
          </a:r>
          <a:endParaRPr lang="de-DE" sz="2300" b="1" dirty="0">
            <a:solidFill>
              <a:srgbClr val="3A4C9E"/>
            </a:solidFill>
            <a:latin typeface="+mj-lt"/>
          </a:endParaRPr>
        </a:p>
        <a:p>
          <a:endParaRPr lang="en-US" sz="2300" b="1" dirty="0">
            <a:solidFill>
              <a:srgbClr val="3A4C9E"/>
            </a:solidFill>
            <a:latin typeface="+mj-lt"/>
          </a:endParaRPr>
        </a:p>
      </dgm:t>
    </dgm:pt>
    <dgm:pt modelId="{182EF521-0DEB-41C3-BBF8-EB4A9BF2D5CF}" type="parTrans" cxnId="{15B4CD61-E4A1-414D-8494-2AA4CC93C8E4}">
      <dgm:prSet/>
      <dgm:spPr/>
      <dgm:t>
        <a:bodyPr/>
        <a:lstStyle/>
        <a:p>
          <a:endParaRPr lang="de-DE"/>
        </a:p>
      </dgm:t>
    </dgm:pt>
    <dgm:pt modelId="{80A98265-9287-4260-B358-71B65C5D8C0F}" type="sibTrans" cxnId="{15B4CD61-E4A1-414D-8494-2AA4CC93C8E4}">
      <dgm:prSet/>
      <dgm:spPr/>
      <dgm:t>
        <a:bodyPr/>
        <a:lstStyle/>
        <a:p>
          <a:endParaRPr lang="de-DE"/>
        </a:p>
      </dgm:t>
    </dgm:pt>
    <dgm:pt modelId="{80ED2D47-C5D4-4EF8-A583-5F666492F55F}">
      <dgm:prSet phldrT="[Text]" custT="1"/>
      <dgm:spPr>
        <a:solidFill>
          <a:srgbClr val="BDEDF1">
            <a:alpha val="32941"/>
          </a:srgbClr>
        </a:solidFill>
      </dgm:spPr>
      <dgm:t>
        <a:bodyPr/>
        <a:lstStyle/>
        <a:p>
          <a:r>
            <a:rPr lang="de-DE" sz="2300" b="1" dirty="0">
              <a:solidFill>
                <a:srgbClr val="3A4C9E"/>
              </a:solidFill>
              <a:latin typeface="+mj-lt"/>
            </a:rPr>
            <a:t>4. Risikopatient:innen proaktiv kontaktieren</a:t>
          </a:r>
          <a:endParaRPr lang="en-US" sz="2300" b="1" dirty="0">
            <a:solidFill>
              <a:srgbClr val="3A4C9E"/>
            </a:solidFill>
            <a:latin typeface="+mj-lt"/>
          </a:endParaRPr>
        </a:p>
      </dgm:t>
    </dgm:pt>
    <dgm:pt modelId="{343DDA2A-1DC9-4FC5-BC38-96A71BC809DA}" type="parTrans" cxnId="{54F91CC4-52FE-460C-BD17-FB4D4F49C752}">
      <dgm:prSet/>
      <dgm:spPr/>
      <dgm:t>
        <a:bodyPr/>
        <a:lstStyle/>
        <a:p>
          <a:endParaRPr lang="de-DE"/>
        </a:p>
      </dgm:t>
    </dgm:pt>
    <dgm:pt modelId="{A5F93CC9-1D88-481E-B42D-DC88119D5400}" type="sibTrans" cxnId="{54F91CC4-52FE-460C-BD17-FB4D4F49C752}">
      <dgm:prSet/>
      <dgm:spPr/>
      <dgm:t>
        <a:bodyPr/>
        <a:lstStyle/>
        <a:p>
          <a:endParaRPr lang="de-DE"/>
        </a:p>
      </dgm:t>
    </dgm:pt>
    <dgm:pt modelId="{B171752F-BBC0-47CE-AF0D-42D8C3352C7B}" type="pres">
      <dgm:prSet presAssocID="{BD3AFFA8-9F60-4DAD-B150-DA04B8C914FF}" presName="diagram" presStyleCnt="0">
        <dgm:presLayoutVars>
          <dgm:chMax val="1"/>
          <dgm:dir/>
          <dgm:animLvl val="ctr"/>
          <dgm:resizeHandles val="exact"/>
        </dgm:presLayoutVars>
      </dgm:prSet>
      <dgm:spPr/>
      <dgm:t>
        <a:bodyPr/>
        <a:lstStyle/>
        <a:p>
          <a:endParaRPr lang="de-DE"/>
        </a:p>
      </dgm:t>
    </dgm:pt>
    <dgm:pt modelId="{6579F328-BE23-4FF5-B8D6-4697C3F55BA1}" type="pres">
      <dgm:prSet presAssocID="{BD3AFFA8-9F60-4DAD-B150-DA04B8C914FF}" presName="matrix" presStyleCnt="0"/>
      <dgm:spPr/>
    </dgm:pt>
    <dgm:pt modelId="{A68E5BF1-3401-494A-AF42-7E9B7CE9F617}" type="pres">
      <dgm:prSet presAssocID="{BD3AFFA8-9F60-4DAD-B150-DA04B8C914FF}" presName="tile1" presStyleLbl="node1" presStyleIdx="0" presStyleCnt="4" custLinFactNeighborY="-252"/>
      <dgm:spPr/>
      <dgm:t>
        <a:bodyPr/>
        <a:lstStyle/>
        <a:p>
          <a:endParaRPr lang="de-DE"/>
        </a:p>
      </dgm:t>
    </dgm:pt>
    <dgm:pt modelId="{267F73CF-B6DE-45DE-AFF3-AAE6F6C9CFE3}" type="pres">
      <dgm:prSet presAssocID="{BD3AFFA8-9F60-4DAD-B150-DA04B8C914FF}" presName="tile1text" presStyleLbl="node1" presStyleIdx="0" presStyleCnt="4">
        <dgm:presLayoutVars>
          <dgm:chMax val="0"/>
          <dgm:chPref val="0"/>
          <dgm:bulletEnabled val="1"/>
        </dgm:presLayoutVars>
      </dgm:prSet>
      <dgm:spPr/>
      <dgm:t>
        <a:bodyPr/>
        <a:lstStyle/>
        <a:p>
          <a:endParaRPr lang="de-DE"/>
        </a:p>
      </dgm:t>
    </dgm:pt>
    <dgm:pt modelId="{C5219E9E-C7BD-4B53-A40A-282A87D6953A}" type="pres">
      <dgm:prSet presAssocID="{BD3AFFA8-9F60-4DAD-B150-DA04B8C914FF}" presName="tile2" presStyleLbl="node1" presStyleIdx="1" presStyleCnt="4" custLinFactNeighborY="-6795"/>
      <dgm:spPr/>
      <dgm:t>
        <a:bodyPr/>
        <a:lstStyle/>
        <a:p>
          <a:endParaRPr lang="de-DE"/>
        </a:p>
      </dgm:t>
    </dgm:pt>
    <dgm:pt modelId="{919206D4-F18B-4FC2-8177-C7A267FC177F}" type="pres">
      <dgm:prSet presAssocID="{BD3AFFA8-9F60-4DAD-B150-DA04B8C914FF}" presName="tile2text" presStyleLbl="node1" presStyleIdx="1" presStyleCnt="4">
        <dgm:presLayoutVars>
          <dgm:chMax val="0"/>
          <dgm:chPref val="0"/>
          <dgm:bulletEnabled val="1"/>
        </dgm:presLayoutVars>
      </dgm:prSet>
      <dgm:spPr/>
      <dgm:t>
        <a:bodyPr/>
        <a:lstStyle/>
        <a:p>
          <a:endParaRPr lang="de-DE"/>
        </a:p>
      </dgm:t>
    </dgm:pt>
    <dgm:pt modelId="{6A3C0B06-1D46-4DEB-A3E9-220BC5248C5A}" type="pres">
      <dgm:prSet presAssocID="{BD3AFFA8-9F60-4DAD-B150-DA04B8C914FF}" presName="tile3" presStyleLbl="node1" presStyleIdx="2" presStyleCnt="4"/>
      <dgm:spPr/>
      <dgm:t>
        <a:bodyPr/>
        <a:lstStyle/>
        <a:p>
          <a:endParaRPr lang="de-DE"/>
        </a:p>
      </dgm:t>
    </dgm:pt>
    <dgm:pt modelId="{A6643A2D-E872-45C1-A866-AFC71ACD8119}" type="pres">
      <dgm:prSet presAssocID="{BD3AFFA8-9F60-4DAD-B150-DA04B8C914FF}" presName="tile3text" presStyleLbl="node1" presStyleIdx="2" presStyleCnt="4">
        <dgm:presLayoutVars>
          <dgm:chMax val="0"/>
          <dgm:chPref val="0"/>
          <dgm:bulletEnabled val="1"/>
        </dgm:presLayoutVars>
      </dgm:prSet>
      <dgm:spPr/>
      <dgm:t>
        <a:bodyPr/>
        <a:lstStyle/>
        <a:p>
          <a:endParaRPr lang="de-DE"/>
        </a:p>
      </dgm:t>
    </dgm:pt>
    <dgm:pt modelId="{FCA8BF66-2E5E-4671-9D61-7B893E07E031}" type="pres">
      <dgm:prSet presAssocID="{BD3AFFA8-9F60-4DAD-B150-DA04B8C914FF}" presName="tile4" presStyleLbl="node1" presStyleIdx="3" presStyleCnt="4" custLinFactNeighborY="0"/>
      <dgm:spPr/>
      <dgm:t>
        <a:bodyPr/>
        <a:lstStyle/>
        <a:p>
          <a:endParaRPr lang="de-DE"/>
        </a:p>
      </dgm:t>
    </dgm:pt>
    <dgm:pt modelId="{3033F768-B976-4F02-B74A-C0E5FF065ABD}" type="pres">
      <dgm:prSet presAssocID="{BD3AFFA8-9F60-4DAD-B150-DA04B8C914FF}" presName="tile4text" presStyleLbl="node1" presStyleIdx="3" presStyleCnt="4">
        <dgm:presLayoutVars>
          <dgm:chMax val="0"/>
          <dgm:chPref val="0"/>
          <dgm:bulletEnabled val="1"/>
        </dgm:presLayoutVars>
      </dgm:prSet>
      <dgm:spPr/>
      <dgm:t>
        <a:bodyPr/>
        <a:lstStyle/>
        <a:p>
          <a:endParaRPr lang="de-DE"/>
        </a:p>
      </dgm:t>
    </dgm:pt>
    <dgm:pt modelId="{0529FF51-EE84-47F1-8B60-21A9C8F51D93}" type="pres">
      <dgm:prSet presAssocID="{BD3AFFA8-9F60-4DAD-B150-DA04B8C914FF}" presName="centerTile" presStyleLbl="fgShp" presStyleIdx="0" presStyleCnt="1">
        <dgm:presLayoutVars>
          <dgm:chMax val="0"/>
          <dgm:chPref val="0"/>
        </dgm:presLayoutVars>
      </dgm:prSet>
      <dgm:spPr/>
      <dgm:t>
        <a:bodyPr/>
        <a:lstStyle/>
        <a:p>
          <a:endParaRPr lang="de-DE"/>
        </a:p>
      </dgm:t>
    </dgm:pt>
  </dgm:ptLst>
  <dgm:cxnLst>
    <dgm:cxn modelId="{A1B0067C-F1BB-4BD9-8EDC-AD5D322ABAF8}" srcId="{25CEF546-2536-4923-BA41-446253E1C8B4}" destId="{DDF4D66F-0324-48D2-A4AC-E88769668F77}" srcOrd="1" destOrd="0" parTransId="{EB418E7A-D0AC-4503-B045-58A97687DC61}" sibTransId="{801AD8F7-CE81-4094-BFF7-CE35669C43A9}"/>
    <dgm:cxn modelId="{2B3861E6-2416-41BE-BF6C-6923E90077E1}" type="presOf" srcId="{24C96195-179A-4DE6-AA9E-AFA9C30B035C}" destId="{A6643A2D-E872-45C1-A866-AFC71ACD8119}" srcOrd="1" destOrd="0" presId="urn:microsoft.com/office/officeart/2005/8/layout/matrix1"/>
    <dgm:cxn modelId="{5B0C3A20-4469-437E-BF00-6E9B8B78A77C}" type="presOf" srcId="{24C96195-179A-4DE6-AA9E-AFA9C30B035C}" destId="{6A3C0B06-1D46-4DEB-A3E9-220BC5248C5A}" srcOrd="0" destOrd="0" presId="urn:microsoft.com/office/officeart/2005/8/layout/matrix1"/>
    <dgm:cxn modelId="{21384842-9495-4FAA-93CA-1268A6401B28}" type="presOf" srcId="{BD3AFFA8-9F60-4DAD-B150-DA04B8C914FF}" destId="{B171752F-BBC0-47CE-AF0D-42D8C3352C7B}" srcOrd="0" destOrd="0" presId="urn:microsoft.com/office/officeart/2005/8/layout/matrix1"/>
    <dgm:cxn modelId="{4CB0ABD9-A2FD-4BC7-8877-2AC372F3634E}" type="presOf" srcId="{DDF4D66F-0324-48D2-A4AC-E88769668F77}" destId="{C5219E9E-C7BD-4B53-A40A-282A87D6953A}" srcOrd="0" destOrd="0" presId="urn:microsoft.com/office/officeart/2005/8/layout/matrix1"/>
    <dgm:cxn modelId="{0841C75D-1935-4D75-BBA3-6F153B8880BB}" type="presOf" srcId="{726D1502-FD6D-4C48-B208-729A3C32D417}" destId="{267F73CF-B6DE-45DE-AFF3-AAE6F6C9CFE3}" srcOrd="1" destOrd="0" presId="urn:microsoft.com/office/officeart/2005/8/layout/matrix1"/>
    <dgm:cxn modelId="{15B4CD61-E4A1-414D-8494-2AA4CC93C8E4}" srcId="{25CEF546-2536-4923-BA41-446253E1C8B4}" destId="{24C96195-179A-4DE6-AA9E-AFA9C30B035C}" srcOrd="2" destOrd="0" parTransId="{182EF521-0DEB-41C3-BBF8-EB4A9BF2D5CF}" sibTransId="{80A98265-9287-4260-B358-71B65C5D8C0F}"/>
    <dgm:cxn modelId="{B85EDB8D-6FE3-4AF1-9042-A7694E95A2F5}" type="presOf" srcId="{80ED2D47-C5D4-4EF8-A583-5F666492F55F}" destId="{FCA8BF66-2E5E-4671-9D61-7B893E07E031}" srcOrd="0" destOrd="0" presId="urn:microsoft.com/office/officeart/2005/8/layout/matrix1"/>
    <dgm:cxn modelId="{F9678A21-A882-4C1C-85E4-15C04DDB0FFF}" srcId="{BD3AFFA8-9F60-4DAD-B150-DA04B8C914FF}" destId="{25CEF546-2536-4923-BA41-446253E1C8B4}" srcOrd="0" destOrd="0" parTransId="{615BF246-5CD1-4926-B511-30E1F9EC6163}" sibTransId="{898B48B1-6579-4C20-A2C1-9B6173EE432D}"/>
    <dgm:cxn modelId="{452333C5-5AFF-4B1C-A15A-448ABC670C60}" srcId="{25CEF546-2536-4923-BA41-446253E1C8B4}" destId="{726D1502-FD6D-4C48-B208-729A3C32D417}" srcOrd="0" destOrd="0" parTransId="{7D56AA75-E1E6-4852-9AEC-7E9735BA2C2C}" sibTransId="{A2722AF7-1A7D-4305-8737-29858A266A9C}"/>
    <dgm:cxn modelId="{6E0C39C8-F83F-409E-A5D1-E575BDEA7BCD}" type="presOf" srcId="{726D1502-FD6D-4C48-B208-729A3C32D417}" destId="{A68E5BF1-3401-494A-AF42-7E9B7CE9F617}" srcOrd="0" destOrd="0" presId="urn:microsoft.com/office/officeart/2005/8/layout/matrix1"/>
    <dgm:cxn modelId="{4FB13B71-A12A-4319-A422-AD787FF62B5A}" type="presOf" srcId="{25CEF546-2536-4923-BA41-446253E1C8B4}" destId="{0529FF51-EE84-47F1-8B60-21A9C8F51D93}" srcOrd="0" destOrd="0" presId="urn:microsoft.com/office/officeart/2005/8/layout/matrix1"/>
    <dgm:cxn modelId="{2CB33BAE-5BFB-4F59-9B67-575F4EC26C99}" type="presOf" srcId="{80ED2D47-C5D4-4EF8-A583-5F666492F55F}" destId="{3033F768-B976-4F02-B74A-C0E5FF065ABD}" srcOrd="1" destOrd="0" presId="urn:microsoft.com/office/officeart/2005/8/layout/matrix1"/>
    <dgm:cxn modelId="{648044F2-F863-4936-BB41-DF2F236CCF8C}" type="presOf" srcId="{DDF4D66F-0324-48D2-A4AC-E88769668F77}" destId="{919206D4-F18B-4FC2-8177-C7A267FC177F}" srcOrd="1" destOrd="0" presId="urn:microsoft.com/office/officeart/2005/8/layout/matrix1"/>
    <dgm:cxn modelId="{54F91CC4-52FE-460C-BD17-FB4D4F49C752}" srcId="{25CEF546-2536-4923-BA41-446253E1C8B4}" destId="{80ED2D47-C5D4-4EF8-A583-5F666492F55F}" srcOrd="3" destOrd="0" parTransId="{343DDA2A-1DC9-4FC5-BC38-96A71BC809DA}" sibTransId="{A5F93CC9-1D88-481E-B42D-DC88119D5400}"/>
    <dgm:cxn modelId="{B7FAB97D-F33D-4445-BD65-DB4D3B2F9322}" type="presParOf" srcId="{B171752F-BBC0-47CE-AF0D-42D8C3352C7B}" destId="{6579F328-BE23-4FF5-B8D6-4697C3F55BA1}" srcOrd="0" destOrd="0" presId="urn:microsoft.com/office/officeart/2005/8/layout/matrix1"/>
    <dgm:cxn modelId="{919D2769-2723-4095-8ECC-2D9309980013}" type="presParOf" srcId="{6579F328-BE23-4FF5-B8D6-4697C3F55BA1}" destId="{A68E5BF1-3401-494A-AF42-7E9B7CE9F617}" srcOrd="0" destOrd="0" presId="urn:microsoft.com/office/officeart/2005/8/layout/matrix1"/>
    <dgm:cxn modelId="{80148F9E-1F51-41C8-9CB3-A95E44094760}" type="presParOf" srcId="{6579F328-BE23-4FF5-B8D6-4697C3F55BA1}" destId="{267F73CF-B6DE-45DE-AFF3-AAE6F6C9CFE3}" srcOrd="1" destOrd="0" presId="urn:microsoft.com/office/officeart/2005/8/layout/matrix1"/>
    <dgm:cxn modelId="{1AC7479A-8F97-4F90-BB98-0978D409463A}" type="presParOf" srcId="{6579F328-BE23-4FF5-B8D6-4697C3F55BA1}" destId="{C5219E9E-C7BD-4B53-A40A-282A87D6953A}" srcOrd="2" destOrd="0" presId="urn:microsoft.com/office/officeart/2005/8/layout/matrix1"/>
    <dgm:cxn modelId="{517CE062-1987-4C4F-A5EC-CE69877C706C}" type="presParOf" srcId="{6579F328-BE23-4FF5-B8D6-4697C3F55BA1}" destId="{919206D4-F18B-4FC2-8177-C7A267FC177F}" srcOrd="3" destOrd="0" presId="urn:microsoft.com/office/officeart/2005/8/layout/matrix1"/>
    <dgm:cxn modelId="{04F93C0D-5AFE-4052-9DA8-213237F04D8F}" type="presParOf" srcId="{6579F328-BE23-4FF5-B8D6-4697C3F55BA1}" destId="{6A3C0B06-1D46-4DEB-A3E9-220BC5248C5A}" srcOrd="4" destOrd="0" presId="urn:microsoft.com/office/officeart/2005/8/layout/matrix1"/>
    <dgm:cxn modelId="{F71D350D-2644-4CD6-A66F-86F66C7438D7}" type="presParOf" srcId="{6579F328-BE23-4FF5-B8D6-4697C3F55BA1}" destId="{A6643A2D-E872-45C1-A866-AFC71ACD8119}" srcOrd="5" destOrd="0" presId="urn:microsoft.com/office/officeart/2005/8/layout/matrix1"/>
    <dgm:cxn modelId="{3BEA76E5-ECCC-42CF-B3F7-F25D7B0D10C7}" type="presParOf" srcId="{6579F328-BE23-4FF5-B8D6-4697C3F55BA1}" destId="{FCA8BF66-2E5E-4671-9D61-7B893E07E031}" srcOrd="6" destOrd="0" presId="urn:microsoft.com/office/officeart/2005/8/layout/matrix1"/>
    <dgm:cxn modelId="{E8100BCB-6C43-4133-8EC4-87C1BCA962E3}" type="presParOf" srcId="{6579F328-BE23-4FF5-B8D6-4697C3F55BA1}" destId="{3033F768-B976-4F02-B74A-C0E5FF065ABD}" srcOrd="7" destOrd="0" presId="urn:microsoft.com/office/officeart/2005/8/layout/matrix1"/>
    <dgm:cxn modelId="{73E3F66C-75F1-4420-9614-842DD71796B3}" type="presParOf" srcId="{B171752F-BBC0-47CE-AF0D-42D8C3352C7B}" destId="{0529FF51-EE84-47F1-8B60-21A9C8F51D9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E5BF1-3401-494A-AF42-7E9B7CE9F617}">
      <dsp:nvSpPr>
        <dsp:cNvPr id="0" name=""/>
        <dsp:cNvSpPr/>
      </dsp:nvSpPr>
      <dsp:spPr>
        <a:xfrm rot="16200000">
          <a:off x="792478" y="-792478"/>
          <a:ext cx="2326616" cy="3911574"/>
        </a:xfrm>
        <a:prstGeom prst="round1Rect">
          <a:avLst/>
        </a:prstGeom>
        <a:solidFill>
          <a:srgbClr val="4465A8">
            <a:alpha val="32157"/>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de-DE" sz="2300" b="1" kern="1200" dirty="0">
              <a:solidFill>
                <a:srgbClr val="3A4C9E"/>
              </a:solidFill>
              <a:latin typeface="+mj-lt"/>
            </a:rPr>
            <a:t>1. Risiken und Präventionsstrategien kommunizieren</a:t>
          </a:r>
          <a:endParaRPr lang="en-US" sz="2300" b="1" kern="1200" dirty="0">
            <a:solidFill>
              <a:srgbClr val="3A4C9E"/>
            </a:solidFill>
            <a:latin typeface="+mj-lt"/>
          </a:endParaRPr>
        </a:p>
      </dsp:txBody>
      <dsp:txXfrm rot="5400000">
        <a:off x="-1" y="1"/>
        <a:ext cx="3911574" cy="1744962"/>
      </dsp:txXfrm>
    </dsp:sp>
    <dsp:sp modelId="{C5219E9E-C7BD-4B53-A40A-282A87D6953A}">
      <dsp:nvSpPr>
        <dsp:cNvPr id="0" name=""/>
        <dsp:cNvSpPr/>
      </dsp:nvSpPr>
      <dsp:spPr>
        <a:xfrm>
          <a:off x="3911574" y="0"/>
          <a:ext cx="3911574" cy="2326616"/>
        </a:xfrm>
        <a:prstGeom prst="round1Rect">
          <a:avLst/>
        </a:prstGeom>
        <a:solidFill>
          <a:srgbClr val="6CBCE4">
            <a:alpha val="32941"/>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de-DE" sz="2300" b="1" kern="1200" dirty="0">
              <a:solidFill>
                <a:srgbClr val="3A4C9E"/>
              </a:solidFill>
              <a:latin typeface="+mj-lt"/>
            </a:rPr>
            <a:t>2. Praxis- und Behandlungsabläufe</a:t>
          </a:r>
          <a:r>
            <a:rPr lang="de-DE" sz="2300" b="1" kern="1200" baseline="0" dirty="0">
              <a:solidFill>
                <a:srgbClr val="3A4C9E"/>
              </a:solidFill>
              <a:latin typeface="+mj-lt"/>
            </a:rPr>
            <a:t> anpassen</a:t>
          </a:r>
          <a:endParaRPr lang="en-US" sz="2300" b="1" kern="1200" dirty="0">
            <a:solidFill>
              <a:srgbClr val="3A4C9E"/>
            </a:solidFill>
            <a:latin typeface="+mj-lt"/>
          </a:endParaRPr>
        </a:p>
      </dsp:txBody>
      <dsp:txXfrm>
        <a:off x="3911574" y="0"/>
        <a:ext cx="3911574" cy="1744962"/>
      </dsp:txXfrm>
    </dsp:sp>
    <dsp:sp modelId="{6A3C0B06-1D46-4DEB-A3E9-220BC5248C5A}">
      <dsp:nvSpPr>
        <dsp:cNvPr id="0" name=""/>
        <dsp:cNvSpPr/>
      </dsp:nvSpPr>
      <dsp:spPr>
        <a:xfrm rot="10800000">
          <a:off x="0" y="2326616"/>
          <a:ext cx="3911574" cy="2326616"/>
        </a:xfrm>
        <a:prstGeom prst="round1Rect">
          <a:avLst/>
        </a:prstGeom>
        <a:solidFill>
          <a:srgbClr val="81CDD4">
            <a:alpha val="32157"/>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de-DE" sz="2300" b="1" kern="1200" dirty="0">
              <a:solidFill>
                <a:srgbClr val="3A4C9E"/>
              </a:solidFill>
              <a:latin typeface="+mj-lt"/>
            </a:rPr>
            <a:t>3. </a:t>
          </a:r>
          <a:r>
            <a:rPr kumimoji="0" lang="en-US" sz="2300" b="1" i="0" u="none" strike="noStrike" kern="1200" cap="none" spc="0" normalizeH="0" baseline="0" noProof="0" dirty="0">
              <a:ln>
                <a:noFill/>
              </a:ln>
              <a:solidFill>
                <a:srgbClr val="3A4C9E"/>
              </a:solidFill>
              <a:effectLst/>
              <a:uLnTx/>
              <a:uFillTx/>
              <a:latin typeface="Calibri Light"/>
              <a:cs typeface="Arial"/>
            </a:rPr>
            <a:t>Medikamente und </a:t>
          </a:r>
          <a:r>
            <a:rPr kumimoji="0" lang="de-DE" sz="2300" b="1" i="0" u="none" strike="noStrike" kern="1200" cap="none" spc="0" normalizeH="0" baseline="0" noProof="0" dirty="0">
              <a:ln>
                <a:noFill/>
              </a:ln>
              <a:solidFill>
                <a:srgbClr val="3A4C9E"/>
              </a:solidFill>
              <a:effectLst/>
              <a:uLnTx/>
              <a:uFillTx/>
              <a:latin typeface="Calibri Light"/>
              <a:cs typeface="Arial"/>
            </a:rPr>
            <a:t>Trinkmengenbesch</a:t>
          </a:r>
          <a:r>
            <a:rPr lang="de-DE" sz="2300" b="1" kern="1200" noProof="0" dirty="0">
              <a:solidFill>
                <a:srgbClr val="3A4C9E"/>
              </a:solidFill>
              <a:latin typeface="Calibri Light"/>
              <a:cs typeface="Arial"/>
            </a:rPr>
            <a:t>ränkungen</a:t>
          </a:r>
          <a:r>
            <a:rPr kumimoji="0" lang="en-US" sz="2300" b="1" i="0" u="none" strike="noStrike" kern="1200" cap="none" spc="0" normalizeH="0" baseline="0" noProof="0" dirty="0">
              <a:ln>
                <a:noFill/>
              </a:ln>
              <a:solidFill>
                <a:srgbClr val="3A4C9E"/>
              </a:solidFill>
              <a:effectLst/>
              <a:uLnTx/>
              <a:uFillTx/>
              <a:latin typeface="Calibri Light"/>
              <a:cs typeface="Arial"/>
            </a:rPr>
            <a:t> prüfen</a:t>
          </a:r>
          <a:endParaRPr lang="de-DE" sz="2300" b="1" kern="1200" dirty="0">
            <a:solidFill>
              <a:srgbClr val="3A4C9E"/>
            </a:solidFill>
            <a:latin typeface="+mj-lt"/>
          </a:endParaRPr>
        </a:p>
        <a:p>
          <a:pPr lvl="0" algn="ctr" defTabSz="1022350">
            <a:lnSpc>
              <a:spcPct val="90000"/>
            </a:lnSpc>
            <a:spcBef>
              <a:spcPct val="0"/>
            </a:spcBef>
            <a:spcAft>
              <a:spcPct val="35000"/>
            </a:spcAft>
          </a:pPr>
          <a:endParaRPr lang="en-US" sz="2300" b="1" kern="1200" dirty="0">
            <a:solidFill>
              <a:srgbClr val="3A4C9E"/>
            </a:solidFill>
            <a:latin typeface="+mj-lt"/>
          </a:endParaRPr>
        </a:p>
      </dsp:txBody>
      <dsp:txXfrm rot="10800000">
        <a:off x="0" y="2908271"/>
        <a:ext cx="3911574" cy="1744962"/>
      </dsp:txXfrm>
    </dsp:sp>
    <dsp:sp modelId="{FCA8BF66-2E5E-4671-9D61-7B893E07E031}">
      <dsp:nvSpPr>
        <dsp:cNvPr id="0" name=""/>
        <dsp:cNvSpPr/>
      </dsp:nvSpPr>
      <dsp:spPr>
        <a:xfrm rot="5400000">
          <a:off x="4704052" y="1534138"/>
          <a:ext cx="2326616" cy="3911574"/>
        </a:xfrm>
        <a:prstGeom prst="round1Rect">
          <a:avLst/>
        </a:prstGeom>
        <a:solidFill>
          <a:srgbClr val="BDEDF1">
            <a:alpha val="32941"/>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de-DE" sz="2300" b="1" kern="1200" dirty="0">
              <a:solidFill>
                <a:srgbClr val="3A4C9E"/>
              </a:solidFill>
              <a:latin typeface="+mj-lt"/>
            </a:rPr>
            <a:t>4. Risikopatient:innen proaktiv kontaktieren</a:t>
          </a:r>
          <a:endParaRPr lang="en-US" sz="2300" b="1" kern="1200" dirty="0">
            <a:solidFill>
              <a:srgbClr val="3A4C9E"/>
            </a:solidFill>
            <a:latin typeface="+mj-lt"/>
          </a:endParaRPr>
        </a:p>
      </dsp:txBody>
      <dsp:txXfrm rot="-5400000">
        <a:off x="3911573" y="2908271"/>
        <a:ext cx="3911574" cy="1744962"/>
      </dsp:txXfrm>
    </dsp:sp>
    <dsp:sp modelId="{0529FF51-EE84-47F1-8B60-21A9C8F51D93}">
      <dsp:nvSpPr>
        <dsp:cNvPr id="0" name=""/>
        <dsp:cNvSpPr/>
      </dsp:nvSpPr>
      <dsp:spPr>
        <a:xfrm>
          <a:off x="2738101" y="1744962"/>
          <a:ext cx="2346944" cy="1163308"/>
        </a:xfrm>
        <a:prstGeom prst="roundRect">
          <a:avLst/>
        </a:prstGeom>
        <a:solidFill>
          <a:srgbClr val="4465A8"/>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DE" sz="2300" b="1" kern="1200" dirty="0">
              <a:solidFill>
                <a:schemeClr val="bg1"/>
              </a:solidFill>
              <a:latin typeface="+mj-lt"/>
            </a:rPr>
            <a:t>Hitze</a:t>
          </a:r>
          <a:endParaRPr lang="en-US" sz="2300" b="1" kern="1200" dirty="0">
            <a:solidFill>
              <a:schemeClr val="bg1"/>
            </a:solidFill>
            <a:latin typeface="+mj-lt"/>
          </a:endParaRPr>
        </a:p>
      </dsp:txBody>
      <dsp:txXfrm>
        <a:off x="2794889" y="1801750"/>
        <a:ext cx="2233368" cy="104973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52A8-533B-6748-B876-8BA21BD850EC}" type="datetimeFigureOut">
              <a:rPr lang="en-US" smtClean="0"/>
              <a:t>5/23/2023</a:t>
            </a:fld>
            <a:endParaRPr lang="en-US"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37021A-B664-2449-9947-ACF2C3FDD412}" type="slidenum">
              <a:rPr lang="en-US" smtClean="0"/>
              <a:t>‹Nr.›</a:t>
            </a:fld>
            <a:endParaRPr lang="en-US" dirty="0"/>
          </a:p>
        </p:txBody>
      </p:sp>
    </p:spTree>
    <p:extLst>
      <p:ext uri="{BB962C8B-B14F-4D97-AF65-F5344CB8AC3E}">
        <p14:creationId xmlns:p14="http://schemas.microsoft.com/office/powerpoint/2010/main" val="31402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destatis.de/DE/Themen/Gesellschaft-Umwelt/Gesundheit/Pflege/_inhalt.html#sprg235892"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237021A-B664-2449-9947-ACF2C3FDD412}" type="slidenum">
              <a:rPr lang="en-US" smtClean="0"/>
              <a:t>2</a:t>
            </a:fld>
            <a:endParaRPr lang="en-US" dirty="0"/>
          </a:p>
        </p:txBody>
      </p:sp>
    </p:spTree>
    <p:extLst>
      <p:ext uri="{BB962C8B-B14F-4D97-AF65-F5344CB8AC3E}">
        <p14:creationId xmlns:p14="http://schemas.microsoft.com/office/powerpoint/2010/main" val="877278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11</a:t>
            </a:fld>
            <a:endParaRPr lang="en-US" dirty="0"/>
          </a:p>
        </p:txBody>
      </p:sp>
    </p:spTree>
    <p:extLst>
      <p:ext uri="{BB962C8B-B14F-4D97-AF65-F5344CB8AC3E}">
        <p14:creationId xmlns:p14="http://schemas.microsoft.com/office/powerpoint/2010/main" val="1808021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800" b="0" i="0" u="none" strike="noStrike" baseline="0" dirty="0">
              <a:solidFill>
                <a:srgbClr val="000000"/>
              </a:solidFill>
              <a:latin typeface="MinionPro-Regular"/>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12</a:t>
            </a:fld>
            <a:endParaRPr lang="en-US" dirty="0"/>
          </a:p>
        </p:txBody>
      </p:sp>
    </p:spTree>
    <p:extLst>
      <p:ext uri="{BB962C8B-B14F-4D97-AF65-F5344CB8AC3E}">
        <p14:creationId xmlns:p14="http://schemas.microsoft.com/office/powerpoint/2010/main" val="1105217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13</a:t>
            </a:fld>
            <a:endParaRPr lang="en-US" dirty="0"/>
          </a:p>
        </p:txBody>
      </p:sp>
    </p:spTree>
    <p:extLst>
      <p:ext uri="{BB962C8B-B14F-4D97-AF65-F5344CB8AC3E}">
        <p14:creationId xmlns:p14="http://schemas.microsoft.com/office/powerpoint/2010/main" val="1929286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14</a:t>
            </a:fld>
            <a:endParaRPr lang="en-US" dirty="0"/>
          </a:p>
        </p:txBody>
      </p:sp>
    </p:spTree>
    <p:extLst>
      <p:ext uri="{BB962C8B-B14F-4D97-AF65-F5344CB8AC3E}">
        <p14:creationId xmlns:p14="http://schemas.microsoft.com/office/powerpoint/2010/main" val="70246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15</a:t>
            </a:fld>
            <a:endParaRPr lang="en-US" dirty="0"/>
          </a:p>
        </p:txBody>
      </p:sp>
    </p:spTree>
    <p:extLst>
      <p:ext uri="{BB962C8B-B14F-4D97-AF65-F5344CB8AC3E}">
        <p14:creationId xmlns:p14="http://schemas.microsoft.com/office/powerpoint/2010/main" val="1240540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237021A-B664-2449-9947-ACF2C3FDD412}" type="slidenum">
              <a:rPr lang="en-US" smtClean="0"/>
              <a:t>16</a:t>
            </a:fld>
            <a:endParaRPr lang="en-US" dirty="0"/>
          </a:p>
        </p:txBody>
      </p:sp>
    </p:spTree>
    <p:extLst>
      <p:ext uri="{BB962C8B-B14F-4D97-AF65-F5344CB8AC3E}">
        <p14:creationId xmlns:p14="http://schemas.microsoft.com/office/powerpoint/2010/main" val="317999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17</a:t>
            </a:fld>
            <a:endParaRPr lang="en-US" dirty="0"/>
          </a:p>
        </p:txBody>
      </p:sp>
    </p:spTree>
    <p:extLst>
      <p:ext uri="{BB962C8B-B14F-4D97-AF65-F5344CB8AC3E}">
        <p14:creationId xmlns:p14="http://schemas.microsoft.com/office/powerpoint/2010/main" val="3978017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237021A-B664-2449-9947-ACF2C3FDD412}" type="slidenum">
              <a:rPr lang="en-US" smtClean="0"/>
              <a:t>18</a:t>
            </a:fld>
            <a:endParaRPr lang="en-US" dirty="0"/>
          </a:p>
        </p:txBody>
      </p:sp>
    </p:spTree>
    <p:extLst>
      <p:ext uri="{BB962C8B-B14F-4D97-AF65-F5344CB8AC3E}">
        <p14:creationId xmlns:p14="http://schemas.microsoft.com/office/powerpoint/2010/main" val="848175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19</a:t>
            </a:fld>
            <a:endParaRPr lang="de-DE" dirty="0"/>
          </a:p>
        </p:txBody>
      </p:sp>
    </p:spTree>
    <p:extLst>
      <p:ext uri="{BB962C8B-B14F-4D97-AF65-F5344CB8AC3E}">
        <p14:creationId xmlns:p14="http://schemas.microsoft.com/office/powerpoint/2010/main" val="197484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6000"/>
              </a:lnSpc>
              <a:spcBef>
                <a:spcPts val="0"/>
              </a:spcBef>
              <a:spcAft>
                <a:spcPts val="800"/>
              </a:spcAft>
              <a:buClrTx/>
              <a:buSzTx/>
              <a:buFontTx/>
              <a:buNone/>
              <a:tabLst/>
              <a:defRPr/>
            </a:pPr>
            <a:endParaRPr lang="de-DE" sz="1800" dirty="0">
              <a:latin typeface="+mj-lt"/>
              <a:hlinkClick r:id="rId3"/>
            </a:endParaRPr>
          </a:p>
          <a:p>
            <a:pPr marL="0" marR="0" lvl="0" indent="0" algn="l" defTabSz="914400" rtl="0" eaLnBrk="1" fontAlgn="auto" latinLnBrk="0" hangingPunct="1">
              <a:lnSpc>
                <a:spcPct val="106000"/>
              </a:lnSpc>
              <a:spcBef>
                <a:spcPts val="0"/>
              </a:spcBef>
              <a:spcAft>
                <a:spcPts val="800"/>
              </a:spcAft>
              <a:buClrTx/>
              <a:buSzTx/>
              <a:buFontTx/>
              <a:buNone/>
              <a:tabLst/>
              <a:defRPr/>
            </a:pPr>
            <a:endParaRPr lang="de-DE" sz="1800" dirty="0">
              <a:latin typeface="+mj-lt"/>
              <a:hlinkClick r:id="rId3"/>
            </a:endParaRPr>
          </a:p>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3</a:t>
            </a:fld>
            <a:endParaRPr lang="en-US" dirty="0"/>
          </a:p>
        </p:txBody>
      </p:sp>
    </p:spTree>
    <p:extLst>
      <p:ext uri="{BB962C8B-B14F-4D97-AF65-F5344CB8AC3E}">
        <p14:creationId xmlns:p14="http://schemas.microsoft.com/office/powerpoint/2010/main" val="1678778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237021A-B664-2449-9947-ACF2C3FDD412}" type="slidenum">
              <a:rPr lang="en-US" smtClean="0"/>
              <a:t>4</a:t>
            </a:fld>
            <a:endParaRPr lang="en-US" dirty="0"/>
          </a:p>
        </p:txBody>
      </p:sp>
    </p:spTree>
    <p:extLst>
      <p:ext uri="{BB962C8B-B14F-4D97-AF65-F5344CB8AC3E}">
        <p14:creationId xmlns:p14="http://schemas.microsoft.com/office/powerpoint/2010/main" val="364668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5</a:t>
            </a:fld>
            <a:endParaRPr lang="en-US" dirty="0"/>
          </a:p>
        </p:txBody>
      </p:sp>
    </p:spTree>
    <p:extLst>
      <p:ext uri="{BB962C8B-B14F-4D97-AF65-F5344CB8AC3E}">
        <p14:creationId xmlns:p14="http://schemas.microsoft.com/office/powerpoint/2010/main" val="3938138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6</a:t>
            </a:fld>
            <a:endParaRPr lang="en-US" dirty="0"/>
          </a:p>
        </p:txBody>
      </p:sp>
    </p:spTree>
    <p:extLst>
      <p:ext uri="{BB962C8B-B14F-4D97-AF65-F5344CB8AC3E}">
        <p14:creationId xmlns:p14="http://schemas.microsoft.com/office/powerpoint/2010/main" val="179416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7</a:t>
            </a:fld>
            <a:endParaRPr lang="en-US" dirty="0"/>
          </a:p>
        </p:txBody>
      </p:sp>
    </p:spTree>
    <p:extLst>
      <p:ext uri="{BB962C8B-B14F-4D97-AF65-F5344CB8AC3E}">
        <p14:creationId xmlns:p14="http://schemas.microsoft.com/office/powerpoint/2010/main" val="1385877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8</a:t>
            </a:fld>
            <a:endParaRPr lang="en-US" dirty="0"/>
          </a:p>
        </p:txBody>
      </p:sp>
    </p:spTree>
    <p:extLst>
      <p:ext uri="{BB962C8B-B14F-4D97-AF65-F5344CB8AC3E}">
        <p14:creationId xmlns:p14="http://schemas.microsoft.com/office/powerpoint/2010/main" val="725188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9</a:t>
            </a:fld>
            <a:endParaRPr lang="en-US" dirty="0"/>
          </a:p>
        </p:txBody>
      </p:sp>
    </p:spTree>
    <p:extLst>
      <p:ext uri="{BB962C8B-B14F-4D97-AF65-F5344CB8AC3E}">
        <p14:creationId xmlns:p14="http://schemas.microsoft.com/office/powerpoint/2010/main" val="3938138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6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5237021A-B664-2449-9947-ACF2C3FDD412}" type="slidenum">
              <a:rPr lang="en-US" smtClean="0"/>
              <a:t>10</a:t>
            </a:fld>
            <a:endParaRPr lang="en-US" dirty="0"/>
          </a:p>
        </p:txBody>
      </p:sp>
    </p:spTree>
    <p:extLst>
      <p:ext uri="{BB962C8B-B14F-4D97-AF65-F5344CB8AC3E}">
        <p14:creationId xmlns:p14="http://schemas.microsoft.com/office/powerpoint/2010/main" val="3763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E1E31-11A2-8D41-ABF7-AB45CF738D0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21E36356-D13D-ED4B-BBA6-A81F068BE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E8A2A1AB-1948-0E48-87B5-18FED7602DBA}"/>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5" name="Fußzeilenplatzhalter 4">
            <a:extLst>
              <a:ext uri="{FF2B5EF4-FFF2-40B4-BE49-F238E27FC236}">
                <a16:creationId xmlns:a16="http://schemas.microsoft.com/office/drawing/2014/main" id="{B153E206-3A80-D045-B49E-9F30DA6D3438}"/>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99D7348A-8BAD-3147-91C5-A1DC0D7E58AC}"/>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314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80FF9-8D2C-8D4D-94C0-438F82108B39}"/>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F3377489-F93F-904C-81F2-A6A6E55EED9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3BFEC205-7E01-E740-A928-5DE93F8ACBDF}"/>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5" name="Fußzeilenplatzhalter 4">
            <a:extLst>
              <a:ext uri="{FF2B5EF4-FFF2-40B4-BE49-F238E27FC236}">
                <a16:creationId xmlns:a16="http://schemas.microsoft.com/office/drawing/2014/main" id="{9911AE2C-29C9-BD47-A754-05962C822CD3}"/>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D4306999-2842-674D-B73C-2DEEB6CA05ED}"/>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278225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C3E561C-B55C-2C46-8DF6-95F3C0AAF297}"/>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913E4529-A2A2-974B-96FA-5DD474FFC18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25B13C15-7151-7249-BA25-A32B24E29FF7}"/>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5" name="Fußzeilenplatzhalter 4">
            <a:extLst>
              <a:ext uri="{FF2B5EF4-FFF2-40B4-BE49-F238E27FC236}">
                <a16:creationId xmlns:a16="http://schemas.microsoft.com/office/drawing/2014/main" id="{D6AB8097-0CFC-F549-9CF0-CFBEA8138819}"/>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17BDE539-FB54-014D-ADFC-73904E20851D}"/>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11360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981B8-47DE-DD45-A98B-9814596BF634}"/>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4747687F-C531-AA45-BF73-219F44E4B58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E3FE4FC6-3184-8D4E-8BBA-1612D52F6B2D}"/>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5" name="Fußzeilenplatzhalter 4">
            <a:extLst>
              <a:ext uri="{FF2B5EF4-FFF2-40B4-BE49-F238E27FC236}">
                <a16:creationId xmlns:a16="http://schemas.microsoft.com/office/drawing/2014/main" id="{21FC5379-834A-6A46-AA1C-CF19BEE93448}"/>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CB525284-A78F-DF42-8326-7A0EEF5A3923}"/>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42364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A9A7F8-08FD-E345-B352-F3AE0A6DEFD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03B94186-9D11-C74D-9CF0-738EC70BC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C6B4F75-CF6B-7D49-90EE-51597BA556AC}"/>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5" name="Fußzeilenplatzhalter 4">
            <a:extLst>
              <a:ext uri="{FF2B5EF4-FFF2-40B4-BE49-F238E27FC236}">
                <a16:creationId xmlns:a16="http://schemas.microsoft.com/office/drawing/2014/main" id="{1B14EA68-9391-5149-8058-3C74A806FDF4}"/>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C4CBC4D3-2373-B543-93E1-5F723DD5B8F1}"/>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254740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D2273-DD5D-E44E-B75E-98CB81C7694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3B25CAD2-36F3-5A4C-BA37-ECFE646A752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C3D977EC-F6ED-E243-99F3-F496E4B6B69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BB18F942-719D-7542-9614-9D38DD28DC30}"/>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6" name="Fußzeilenplatzhalter 5">
            <a:extLst>
              <a:ext uri="{FF2B5EF4-FFF2-40B4-BE49-F238E27FC236}">
                <a16:creationId xmlns:a16="http://schemas.microsoft.com/office/drawing/2014/main" id="{678D86EE-F2C0-304B-9A62-00BA3E464301}"/>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8EB955A9-A5A5-7747-AC7D-1225950AB37D}"/>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182990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E8E03-E6C8-CE4A-80D2-B297DC0CE31E}"/>
              </a:ext>
            </a:extLst>
          </p:cNvPr>
          <p:cNvSpPr>
            <a:spLocks noGrp="1"/>
          </p:cNvSpPr>
          <p:nvPr>
            <p:ph type="title"/>
          </p:nvPr>
        </p:nvSpPr>
        <p:spPr>
          <a:xfrm>
            <a:off x="839788" y="365125"/>
            <a:ext cx="105156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5A249035-0CF5-EF48-8505-428BDB33F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9040E98-D4E6-EC4E-A572-92B6C6BF57A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866E377C-3143-784F-B656-A2A10AB32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985D8FA-AB1D-3C4D-90C0-22EDA940D2E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DFA59240-AF4A-6B4F-96CE-F30129CA7750}"/>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8" name="Fußzeilenplatzhalter 7">
            <a:extLst>
              <a:ext uri="{FF2B5EF4-FFF2-40B4-BE49-F238E27FC236}">
                <a16:creationId xmlns:a16="http://schemas.microsoft.com/office/drawing/2014/main" id="{585EF9E8-9009-B445-B1D2-420187AB8121}"/>
              </a:ext>
            </a:extLst>
          </p:cNvPr>
          <p:cNvSpPr>
            <a:spLocks noGrp="1"/>
          </p:cNvSpPr>
          <p:nvPr>
            <p:ph type="ftr" sz="quarter" idx="11"/>
          </p:nvPr>
        </p:nvSpPr>
        <p:spPr/>
        <p:txBody>
          <a:bodyPr/>
          <a:lstStyle/>
          <a:p>
            <a:endParaRPr lang="en-US" dirty="0"/>
          </a:p>
        </p:txBody>
      </p:sp>
      <p:sp>
        <p:nvSpPr>
          <p:cNvPr id="9" name="Foliennummernplatzhalter 8">
            <a:extLst>
              <a:ext uri="{FF2B5EF4-FFF2-40B4-BE49-F238E27FC236}">
                <a16:creationId xmlns:a16="http://schemas.microsoft.com/office/drawing/2014/main" id="{38CA8600-1F66-654D-8C45-167357B90F46}"/>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150318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35B92-042B-964A-BAB4-96135FFFA299}"/>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59CDD679-4145-5743-9574-756F2989F58C}"/>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4" name="Fußzeilenplatzhalter 3">
            <a:extLst>
              <a:ext uri="{FF2B5EF4-FFF2-40B4-BE49-F238E27FC236}">
                <a16:creationId xmlns:a16="http://schemas.microsoft.com/office/drawing/2014/main" id="{5BD72EBB-5A7F-7F46-9458-0E4A2023B838}"/>
              </a:ext>
            </a:extLst>
          </p:cNvPr>
          <p:cNvSpPr>
            <a:spLocks noGrp="1"/>
          </p:cNvSpPr>
          <p:nvPr>
            <p:ph type="ftr" sz="quarter" idx="11"/>
          </p:nvPr>
        </p:nvSpPr>
        <p:spPr/>
        <p:txBody>
          <a:bodyPr/>
          <a:lstStyle/>
          <a:p>
            <a:endParaRPr lang="en-US" dirty="0"/>
          </a:p>
        </p:txBody>
      </p:sp>
      <p:sp>
        <p:nvSpPr>
          <p:cNvPr id="5" name="Foliennummernplatzhalter 4">
            <a:extLst>
              <a:ext uri="{FF2B5EF4-FFF2-40B4-BE49-F238E27FC236}">
                <a16:creationId xmlns:a16="http://schemas.microsoft.com/office/drawing/2014/main" id="{3AC5BC64-8661-604A-9228-BCDADC565D20}"/>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419313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FF97930-D12E-C740-AB7D-B50621D59924}"/>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3" name="Fußzeilenplatzhalter 2">
            <a:extLst>
              <a:ext uri="{FF2B5EF4-FFF2-40B4-BE49-F238E27FC236}">
                <a16:creationId xmlns:a16="http://schemas.microsoft.com/office/drawing/2014/main" id="{7DE68DAA-EF94-7D4F-8C53-0DFACA800A72}"/>
              </a:ext>
            </a:extLst>
          </p:cNvPr>
          <p:cNvSpPr>
            <a:spLocks noGrp="1"/>
          </p:cNvSpPr>
          <p:nvPr>
            <p:ph type="ftr" sz="quarter" idx="11"/>
          </p:nvPr>
        </p:nvSpPr>
        <p:spPr/>
        <p:txBody>
          <a:bodyPr/>
          <a:lstStyle/>
          <a:p>
            <a:endParaRPr lang="en-US" dirty="0"/>
          </a:p>
        </p:txBody>
      </p:sp>
      <p:sp>
        <p:nvSpPr>
          <p:cNvPr id="4" name="Foliennummernplatzhalter 3">
            <a:extLst>
              <a:ext uri="{FF2B5EF4-FFF2-40B4-BE49-F238E27FC236}">
                <a16:creationId xmlns:a16="http://schemas.microsoft.com/office/drawing/2014/main" id="{217BBA75-13C7-B040-9DDA-BA6E5BA14D4C}"/>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257354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57E12-D02A-1242-BEA5-0E4A18079FA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85935D5E-6E90-D64F-B882-7B621DA89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9913BF69-3A66-D144-821A-67E5F705C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4417433-7810-AA4C-915A-C67C15434587}"/>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6" name="Fußzeilenplatzhalter 5">
            <a:extLst>
              <a:ext uri="{FF2B5EF4-FFF2-40B4-BE49-F238E27FC236}">
                <a16:creationId xmlns:a16="http://schemas.microsoft.com/office/drawing/2014/main" id="{3A38EDF5-F5F5-0C42-9EB4-EA2259FE90D0}"/>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BC82223E-D397-D446-89DA-B62C5C7C4E90}"/>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56209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ACCA58-2EAB-DC45-9D50-B8028225FBD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3D693308-6E5E-C74F-8B50-3AB86A5AB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platzhalter 3">
            <a:extLst>
              <a:ext uri="{FF2B5EF4-FFF2-40B4-BE49-F238E27FC236}">
                <a16:creationId xmlns:a16="http://schemas.microsoft.com/office/drawing/2014/main" id="{11DAE045-744A-F546-8E89-ABAD35815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1EED24E-E24D-9B42-A805-EEF2FFAB77B6}"/>
              </a:ext>
            </a:extLst>
          </p:cNvPr>
          <p:cNvSpPr>
            <a:spLocks noGrp="1"/>
          </p:cNvSpPr>
          <p:nvPr>
            <p:ph type="dt" sz="half" idx="10"/>
          </p:nvPr>
        </p:nvSpPr>
        <p:spPr/>
        <p:txBody>
          <a:bodyPr/>
          <a:lstStyle/>
          <a:p>
            <a:fld id="{F933674C-AB70-624B-93BE-3E8D07C9DC58}" type="datetimeFigureOut">
              <a:rPr lang="en-US" smtClean="0"/>
              <a:t>5/23/2023</a:t>
            </a:fld>
            <a:endParaRPr lang="en-US" dirty="0"/>
          </a:p>
        </p:txBody>
      </p:sp>
      <p:sp>
        <p:nvSpPr>
          <p:cNvPr id="6" name="Fußzeilenplatzhalter 5">
            <a:extLst>
              <a:ext uri="{FF2B5EF4-FFF2-40B4-BE49-F238E27FC236}">
                <a16:creationId xmlns:a16="http://schemas.microsoft.com/office/drawing/2014/main" id="{925F1D7C-2CC8-B840-919A-8BD285F8BE55}"/>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4DA4F649-E558-F54F-9A55-2375713126D6}"/>
              </a:ext>
            </a:extLst>
          </p:cNvPr>
          <p:cNvSpPr>
            <a:spLocks noGrp="1"/>
          </p:cNvSpPr>
          <p:nvPr>
            <p:ph type="sldNum" sz="quarter" idx="12"/>
          </p:nvPr>
        </p:nvSpPr>
        <p:spPr/>
        <p:txBody>
          <a:bodyPr/>
          <a:lstStyle/>
          <a:p>
            <a:fld id="{F008E37C-FE11-E349-9F73-AE469DAFA98E}" type="slidenum">
              <a:rPr lang="en-US" smtClean="0"/>
              <a:t>‹Nr.›</a:t>
            </a:fld>
            <a:endParaRPr lang="en-US" dirty="0"/>
          </a:p>
        </p:txBody>
      </p:sp>
    </p:spTree>
    <p:extLst>
      <p:ext uri="{BB962C8B-B14F-4D97-AF65-F5344CB8AC3E}">
        <p14:creationId xmlns:p14="http://schemas.microsoft.com/office/powerpoint/2010/main" val="16544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5B6257D-C651-A44E-8B28-28E7F50E3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9C0C4AE1-DBE1-3A4B-A40B-A403549BEF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48B856F8-5B64-6C4A-AF43-A486F19355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674C-AB70-624B-93BE-3E8D07C9DC58}" type="datetimeFigureOut">
              <a:rPr lang="en-US" smtClean="0"/>
              <a:t>5/23/2023</a:t>
            </a:fld>
            <a:endParaRPr lang="en-US" dirty="0"/>
          </a:p>
        </p:txBody>
      </p:sp>
      <p:sp>
        <p:nvSpPr>
          <p:cNvPr id="5" name="Fußzeilenplatzhalter 4">
            <a:extLst>
              <a:ext uri="{FF2B5EF4-FFF2-40B4-BE49-F238E27FC236}">
                <a16:creationId xmlns:a16="http://schemas.microsoft.com/office/drawing/2014/main" id="{B94BBDF6-F138-C24C-B8A1-352A630636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Foliennummernplatzhalter 5">
            <a:extLst>
              <a:ext uri="{FF2B5EF4-FFF2-40B4-BE49-F238E27FC236}">
                <a16:creationId xmlns:a16="http://schemas.microsoft.com/office/drawing/2014/main" id="{B6024878-7B9E-C54C-B369-D71DA65D7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8E37C-FE11-E349-9F73-AE469DAFA98E}" type="slidenum">
              <a:rPr lang="en-US" smtClean="0"/>
              <a:t>‹Nr.›</a:t>
            </a:fld>
            <a:endParaRPr lang="en-US" dirty="0"/>
          </a:p>
        </p:txBody>
      </p:sp>
    </p:spTree>
    <p:extLst>
      <p:ext uri="{BB962C8B-B14F-4D97-AF65-F5344CB8AC3E}">
        <p14:creationId xmlns:p14="http://schemas.microsoft.com/office/powerpoint/2010/main" val="1553266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tzeschutz@klimawandel-gesundheit.d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osing.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klinikum.uni-muenchen.de/Bildungsmodule-Aerzte/download/de/PDFs/lindemann/Fortbildung-Aerzte1.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klinikum.uni-muenchen.de/Bildungsmodule-Aerzte/download/de/PDFs/lindemann/Fortbildung-Aerzte1.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egam.de/degam-leitlinien-379"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https://www.priscus2-0.d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osing.de/Hitze/heatindex.ph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hyperlink" Target="http://www.klinikum.uni-muenchen.de/Bildungsmodule-Aerzte/download/de/PDFs/lindemann/Fortbildung-Aerzte1.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07/s00391-019-01594-4" TargetMode="External"/><Relationship Id="rId7" Type="http://schemas.openxmlformats.org/officeDocument/2006/relationships/hyperlink" Target="https://www.deutsche-apotheker-zeitung.de/daz-az/2019/daz-35-2019/richtig-lagern-bei-hitz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dosing.de/Hitze/heatindex.php" TargetMode="External"/><Relationship Id="rId5" Type="http://schemas.openxmlformats.org/officeDocument/2006/relationships/hyperlink" Target="https://www.klimawandel-gesundheit.de/wp-content/uploads/2021/06/2021-06-Hitze-Infoblatt-A%CC%88rzte.pdf" TargetMode="External"/><Relationship Id="rId4" Type="http://schemas.openxmlformats.org/officeDocument/2006/relationships/hyperlink" Target="https://www.klimawandel-gesundheit.de/wp-content/uploads/2021/06/2021-06-Hitze-Infoblatt-Pflegeheim.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destatis.de/DE/Themen/Gesellschaft-Umwelt/Gesundheit/Pflege/_inhalt.html#sprg23589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klinikum.uni-muenchen.de/Bildungsmodule-Aerzte/download/de/PDFs/lindemann/Fortbildung-Aerzte1.ppt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klinikum.uni-muenchen.de/Bildungsmodule-Aerzte/download/de/PDFs/lindemann/Fortbildung-Aerzte1.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klinikum.uni-muenchen.de/Bildungsmodule-Aerzte/download/de/PDFs/lindemann/Fortbildung-Aerzte1.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048000" y="1997839"/>
            <a:ext cx="6096000" cy="3693319"/>
          </a:xfrm>
          <a:prstGeom prst="rect">
            <a:avLst/>
          </a:prstGeom>
        </p:spPr>
        <p:txBody>
          <a:bodyPr>
            <a:spAutoFit/>
          </a:bodyPr>
          <a:lstStyle/>
          <a:p>
            <a:r>
              <a:rPr lang="de-DE" dirty="0" smtClean="0"/>
              <a:t>Dieser Foliensatz ist für den nicht-kommerziellen Einsatz in der Aus- und Weiterbildung von Gesundheitsakteuren nutzbar. Er darf nicht an Dritte verkauft werden. Als Quelle ist stets anzugeben: „Deutsche Allianz Klimawandel und Gesundheit (KLUG) e.V.“. Alle Quellenangaben müssen unverändert übernommen werden. KLUG haftet nicht für Urheberrechtsverletzungen und Ansprüche, die Urheber oder Dritte im Namen von Urhebern an den Verwender stellen könnten. Bei Veränderungen an den Folien sind diese zu kennzeichnen. Bitte informieren Sie uns über die Nutzung der Folien per Email an </a:t>
            </a:r>
            <a:r>
              <a:rPr lang="de-DE" dirty="0" smtClean="0">
                <a:hlinkClick r:id="rId2"/>
              </a:rPr>
              <a:t>hitzeschutz@klimawandel-gesundheit.de</a:t>
            </a:r>
            <a:r>
              <a:rPr lang="de-DE" dirty="0" smtClean="0"/>
              <a:t>  </a:t>
            </a:r>
            <a:r>
              <a:rPr lang="de-DE" dirty="0" smtClean="0"/>
              <a:t>(Veranstaltung, Veranstalter, Datum, Zielgruppe, Anzahl Teilnehmende).</a:t>
            </a:r>
            <a:endParaRPr lang="de-DE" dirty="0"/>
          </a:p>
        </p:txBody>
      </p:sp>
      <p:sp>
        <p:nvSpPr>
          <p:cNvPr id="5" name="Textfeld 4"/>
          <p:cNvSpPr txBox="1"/>
          <p:nvPr/>
        </p:nvSpPr>
        <p:spPr>
          <a:xfrm>
            <a:off x="3048000" y="1459684"/>
            <a:ext cx="6322503" cy="369332"/>
          </a:xfrm>
          <a:prstGeom prst="rect">
            <a:avLst/>
          </a:prstGeom>
          <a:noFill/>
        </p:spPr>
        <p:txBody>
          <a:bodyPr wrap="square" rtlCol="0">
            <a:spAutoFit/>
          </a:bodyPr>
          <a:lstStyle/>
          <a:p>
            <a:r>
              <a:rPr lang="de-DE" dirty="0" smtClean="0"/>
              <a:t>DISCLAIMER</a:t>
            </a:r>
            <a:endParaRPr lang="de-DE" dirty="0"/>
          </a:p>
        </p:txBody>
      </p:sp>
    </p:spTree>
    <p:extLst>
      <p:ext uri="{BB962C8B-B14F-4D97-AF65-F5344CB8AC3E}">
        <p14:creationId xmlns:p14="http://schemas.microsoft.com/office/powerpoint/2010/main" val="2126276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a:xfrm>
            <a:off x="838200" y="365126"/>
            <a:ext cx="10515600" cy="1065090"/>
          </a:xfrm>
        </p:spPr>
        <p:txBody>
          <a:bodyPr/>
          <a:lstStyle/>
          <a:p>
            <a:r>
              <a:rPr lang="de-DE" b="1" dirty="0">
                <a:solidFill>
                  <a:srgbClr val="3A4C9E"/>
                </a:solidFill>
              </a:rPr>
              <a:t>Einflussmöglichkeit 1: Lagerungsfähigkeit</a:t>
            </a:r>
          </a:p>
        </p:txBody>
      </p:sp>
      <p:sp>
        <p:nvSpPr>
          <p:cNvPr id="6" name="Inhaltsplatzhalter 5">
            <a:extLst>
              <a:ext uri="{FF2B5EF4-FFF2-40B4-BE49-F238E27FC236}">
                <a16:creationId xmlns:a16="http://schemas.microsoft.com/office/drawing/2014/main" id="{58C25A32-9835-4F99-92C2-2AE57BA63930}"/>
              </a:ext>
            </a:extLst>
          </p:cNvPr>
          <p:cNvSpPr>
            <a:spLocks noGrp="1"/>
          </p:cNvSpPr>
          <p:nvPr>
            <p:ph idx="1"/>
          </p:nvPr>
        </p:nvSpPr>
        <p:spPr>
          <a:xfrm>
            <a:off x="838200" y="1434264"/>
            <a:ext cx="10515600" cy="4496635"/>
          </a:xfrm>
          <a:prstGeom prst="roundRect">
            <a:avLst/>
          </a:prstGeom>
          <a:solidFill>
            <a:srgbClr val="4465A8">
              <a:alpha val="32157"/>
            </a:srgbClr>
          </a:solidFill>
        </p:spPr>
        <p:txBody>
          <a:bodyPr>
            <a:normAutofit fontScale="70000" lnSpcReduction="20000"/>
          </a:bodyPr>
          <a:lstStyle/>
          <a:p>
            <a:pPr>
              <a:spcBef>
                <a:spcPts val="600"/>
              </a:spcBef>
            </a:pPr>
            <a:endParaRPr lang="de-DE" dirty="0">
              <a:latin typeface="+mj-lt"/>
              <a:cs typeface="Calibri" panose="020F0502020204030204" pitchFamily="34" charset="0"/>
            </a:endParaRPr>
          </a:p>
          <a:p>
            <a:pPr>
              <a:lnSpc>
                <a:spcPct val="120000"/>
              </a:lnSpc>
              <a:spcBef>
                <a:spcPts val="600"/>
              </a:spcBef>
            </a:pPr>
            <a:r>
              <a:rPr lang="de-DE" sz="3300" dirty="0">
                <a:latin typeface="+mj-lt"/>
                <a:cs typeface="Calibri" panose="020F0502020204030204" pitchFamily="34" charset="0"/>
              </a:rPr>
              <a:t>Kühlpflichtige Medikamente: z.B. Insuline, Impfstoffe oder Biologika</a:t>
            </a:r>
          </a:p>
          <a:p>
            <a:pPr>
              <a:lnSpc>
                <a:spcPct val="120000"/>
              </a:lnSpc>
              <a:spcBef>
                <a:spcPts val="600"/>
              </a:spcBef>
            </a:pPr>
            <a:r>
              <a:rPr lang="de-DE" sz="3300" dirty="0">
                <a:latin typeface="+mj-lt"/>
                <a:cs typeface="Calibri" panose="020F0502020204030204" pitchFamily="34" charset="0"/>
              </a:rPr>
              <a:t>Bei Raumtemperatur zu lagern: physikalisch instabile Arzneiformen wie Zäpfchen, transdermale Pflaster, Cremes und Salben aber auch z.B. Dosieraerosole</a:t>
            </a:r>
          </a:p>
          <a:p>
            <a:pPr marL="0" indent="0">
              <a:lnSpc>
                <a:spcPct val="120000"/>
              </a:lnSpc>
              <a:spcBef>
                <a:spcPts val="600"/>
              </a:spcBef>
              <a:buNone/>
            </a:pPr>
            <a:endParaRPr lang="de-DE" sz="3300" dirty="0">
              <a:latin typeface="+mj-lt"/>
              <a:cs typeface="Calibri" panose="020F0502020204030204" pitchFamily="34" charset="0"/>
            </a:endParaRPr>
          </a:p>
          <a:p>
            <a:pPr marL="0" indent="0">
              <a:lnSpc>
                <a:spcPct val="120000"/>
              </a:lnSpc>
              <a:spcBef>
                <a:spcPts val="600"/>
              </a:spcBef>
              <a:buNone/>
            </a:pPr>
            <a:r>
              <a:rPr lang="de-DE" sz="3300" dirty="0">
                <a:latin typeface="+mj-lt"/>
                <a:cs typeface="Calibri" panose="020F0502020204030204" pitchFamily="34" charset="0"/>
              </a:rPr>
              <a:t>Achtung: </a:t>
            </a:r>
          </a:p>
          <a:p>
            <a:pPr lvl="1">
              <a:lnSpc>
                <a:spcPct val="120000"/>
              </a:lnSpc>
              <a:spcBef>
                <a:spcPts val="600"/>
              </a:spcBef>
            </a:pPr>
            <a:r>
              <a:rPr lang="de-DE" sz="3300" dirty="0">
                <a:latin typeface="+mj-lt"/>
                <a:cs typeface="Calibri" panose="020F0502020204030204" pitchFamily="34" charset="0"/>
              </a:rPr>
              <a:t>Insulin: Lagertemperatur meist max. 30-35°C (Kühltaschen/Kühlkappen für Insulinpens empfehlen)</a:t>
            </a:r>
          </a:p>
          <a:p>
            <a:pPr lvl="1">
              <a:lnSpc>
                <a:spcPct val="120000"/>
              </a:lnSpc>
              <a:spcBef>
                <a:spcPts val="600"/>
              </a:spcBef>
            </a:pPr>
            <a:r>
              <a:rPr lang="de-DE" sz="3300" dirty="0">
                <a:latin typeface="+mj-lt"/>
                <a:cs typeface="Calibri" panose="020F0502020204030204" pitchFamily="34" charset="0"/>
              </a:rPr>
              <a:t>Dosieraerosole: Lagerungen über 30°C können zu geringerer Wirksamkeit führen, bei über 50°C kann der Ventilmechanismus beschädigt werden</a:t>
            </a:r>
          </a:p>
        </p:txBody>
      </p:sp>
    </p:spTree>
    <p:extLst>
      <p:ext uri="{BB962C8B-B14F-4D97-AF65-F5344CB8AC3E}">
        <p14:creationId xmlns:p14="http://schemas.microsoft.com/office/powerpoint/2010/main" val="86587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Einflussmöglichkeit 2:</a:t>
            </a:r>
            <a:br>
              <a:rPr lang="de-DE" b="1" dirty="0">
                <a:solidFill>
                  <a:srgbClr val="3A4C9E"/>
                </a:solidFill>
              </a:rPr>
            </a:br>
            <a:r>
              <a:rPr lang="de-DE" b="1" dirty="0">
                <a:solidFill>
                  <a:srgbClr val="3A4C9E"/>
                </a:solidFill>
              </a:rPr>
              <a:t>Dekompensation bestehender Erkrankungen</a:t>
            </a:r>
          </a:p>
        </p:txBody>
      </p:sp>
      <p:grpSp>
        <p:nvGrpSpPr>
          <p:cNvPr id="7" name="Gruppieren 6">
            <a:extLst>
              <a:ext uri="{FF2B5EF4-FFF2-40B4-BE49-F238E27FC236}">
                <a16:creationId xmlns:a16="http://schemas.microsoft.com/office/drawing/2014/main" id="{485AB64B-7C92-02CE-EC82-60D7E373BE07}"/>
              </a:ext>
            </a:extLst>
          </p:cNvPr>
          <p:cNvGrpSpPr/>
          <p:nvPr/>
        </p:nvGrpSpPr>
        <p:grpSpPr>
          <a:xfrm>
            <a:off x="947650" y="1707968"/>
            <a:ext cx="10515600" cy="879840"/>
            <a:chOff x="0" y="6736"/>
            <a:chExt cx="10515600" cy="879840"/>
          </a:xfrm>
        </p:grpSpPr>
        <p:sp>
          <p:nvSpPr>
            <p:cNvPr id="8" name="Rechteck: abgerundete Ecken 7">
              <a:extLst>
                <a:ext uri="{FF2B5EF4-FFF2-40B4-BE49-F238E27FC236}">
                  <a16:creationId xmlns:a16="http://schemas.microsoft.com/office/drawing/2014/main" id="{658DA482-AD6B-139E-063B-21E23819ED3D}"/>
                </a:ext>
              </a:extLst>
            </p:cNvPr>
            <p:cNvSpPr/>
            <p:nvPr/>
          </p:nvSpPr>
          <p:spPr>
            <a:xfrm>
              <a:off x="0" y="6736"/>
              <a:ext cx="10515600" cy="879840"/>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hteck: abgerundete Ecken 4">
              <a:extLst>
                <a:ext uri="{FF2B5EF4-FFF2-40B4-BE49-F238E27FC236}">
                  <a16:creationId xmlns:a16="http://schemas.microsoft.com/office/drawing/2014/main" id="{6980434B-2EC9-11B2-CA40-74E855FBCDFE}"/>
                </a:ext>
              </a:extLst>
            </p:cNvPr>
            <p:cNvSpPr txBox="1"/>
            <p:nvPr/>
          </p:nvSpPr>
          <p:spPr>
            <a:xfrm>
              <a:off x="42950" y="49686"/>
              <a:ext cx="10429700" cy="793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i="0" u="none" kern="1200" baseline="0" dirty="0">
                  <a:solidFill>
                    <a:srgbClr val="3A4C9E"/>
                  </a:solidFill>
                  <a:latin typeface="+mj-lt"/>
                </a:rPr>
                <a:t>Herzinsuffizienz, </a:t>
              </a:r>
              <a:r>
                <a:rPr lang="de-DE" sz="2600" b="1" i="0" u="none" kern="1200" baseline="0" noProof="0" dirty="0">
                  <a:solidFill>
                    <a:srgbClr val="3A4C9E"/>
                  </a:solidFill>
                  <a:latin typeface="+mj-lt"/>
                </a:rPr>
                <a:t>Koronare</a:t>
              </a:r>
              <a:r>
                <a:rPr lang="en-US" sz="2600" b="1" i="0" u="none" kern="1200" baseline="0" dirty="0">
                  <a:solidFill>
                    <a:srgbClr val="3A4C9E"/>
                  </a:solidFill>
                  <a:latin typeface="+mj-lt"/>
                </a:rPr>
                <a:t> Herzkrankheit</a:t>
              </a:r>
              <a:endParaRPr lang="de-DE" sz="2600" b="1" i="0" u="none" kern="1200" baseline="0" dirty="0">
                <a:solidFill>
                  <a:srgbClr val="3A4C9E"/>
                </a:solidFill>
                <a:latin typeface="+mj-lt"/>
              </a:endParaRPr>
            </a:p>
          </p:txBody>
        </p:sp>
      </p:grpSp>
      <p:grpSp>
        <p:nvGrpSpPr>
          <p:cNvPr id="11" name="Gruppieren 10">
            <a:extLst>
              <a:ext uri="{FF2B5EF4-FFF2-40B4-BE49-F238E27FC236}">
                <a16:creationId xmlns:a16="http://schemas.microsoft.com/office/drawing/2014/main" id="{5B52923F-8CCA-FB02-76E7-DB21EA1E6272}"/>
              </a:ext>
            </a:extLst>
          </p:cNvPr>
          <p:cNvGrpSpPr/>
          <p:nvPr/>
        </p:nvGrpSpPr>
        <p:grpSpPr>
          <a:xfrm>
            <a:off x="919940" y="3455356"/>
            <a:ext cx="10515600" cy="879840"/>
            <a:chOff x="0" y="1664896"/>
            <a:chExt cx="10515600" cy="879840"/>
          </a:xfrm>
        </p:grpSpPr>
        <p:sp>
          <p:nvSpPr>
            <p:cNvPr id="12" name="Rechteck: abgerundete Ecken 11">
              <a:extLst>
                <a:ext uri="{FF2B5EF4-FFF2-40B4-BE49-F238E27FC236}">
                  <a16:creationId xmlns:a16="http://schemas.microsoft.com/office/drawing/2014/main" id="{DF710D7A-AF5E-97E6-CB31-A6EF8581458F}"/>
                </a:ext>
              </a:extLst>
            </p:cNvPr>
            <p:cNvSpPr/>
            <p:nvPr/>
          </p:nvSpPr>
          <p:spPr>
            <a:xfrm>
              <a:off x="0" y="1664896"/>
              <a:ext cx="10515600" cy="879840"/>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hteck: abgerundete Ecken 4">
              <a:extLst>
                <a:ext uri="{FF2B5EF4-FFF2-40B4-BE49-F238E27FC236}">
                  <a16:creationId xmlns:a16="http://schemas.microsoft.com/office/drawing/2014/main" id="{259D0413-F1DF-9E08-1A3D-67031FCC1938}"/>
                </a:ext>
              </a:extLst>
            </p:cNvPr>
            <p:cNvSpPr txBox="1"/>
            <p:nvPr/>
          </p:nvSpPr>
          <p:spPr>
            <a:xfrm>
              <a:off x="42950" y="1707846"/>
              <a:ext cx="10429700" cy="7939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solidFill>
                    <a:srgbClr val="3A4C9E"/>
                  </a:solidFill>
                  <a:latin typeface="+mj-lt"/>
                </a:rPr>
                <a:t>Niereninsuffizienz</a:t>
              </a:r>
              <a:endParaRPr lang="de-DE" sz="2600" kern="1200" dirty="0">
                <a:latin typeface="+mj-lt"/>
              </a:endParaRPr>
            </a:p>
          </p:txBody>
        </p:sp>
      </p:grpSp>
      <p:sp>
        <p:nvSpPr>
          <p:cNvPr id="16" name="Textfeld 15">
            <a:extLst>
              <a:ext uri="{FF2B5EF4-FFF2-40B4-BE49-F238E27FC236}">
                <a16:creationId xmlns:a16="http://schemas.microsoft.com/office/drawing/2014/main" id="{60466DEC-ACBF-7AC6-FF98-F662A3137939}"/>
              </a:ext>
            </a:extLst>
          </p:cNvPr>
          <p:cNvSpPr txBox="1"/>
          <p:nvPr/>
        </p:nvSpPr>
        <p:spPr>
          <a:xfrm>
            <a:off x="990600" y="2721702"/>
            <a:ext cx="8199207" cy="492443"/>
          </a:xfrm>
          <a:prstGeom prst="rect">
            <a:avLst/>
          </a:prstGeom>
          <a:noFill/>
        </p:spPr>
        <p:txBody>
          <a:bodyPr wrap="square">
            <a:spAutoFit/>
          </a:bodyPr>
          <a:lstStyle/>
          <a:p>
            <a:pPr marL="0" lvl="0" indent="0">
              <a:buFont typeface="Arial" panose="020B0604020202020204" pitchFamily="34" charset="0"/>
              <a:buNone/>
            </a:pPr>
            <a:r>
              <a:rPr lang="de-DE" sz="2600" dirty="0">
                <a:latin typeface="+mj-lt"/>
              </a:rPr>
              <a:t>Vasodilatation und Schwitzen erhöht das Herzzeitvolumen</a:t>
            </a:r>
          </a:p>
        </p:txBody>
      </p:sp>
      <p:sp>
        <p:nvSpPr>
          <p:cNvPr id="17" name="Textfeld 16">
            <a:extLst>
              <a:ext uri="{FF2B5EF4-FFF2-40B4-BE49-F238E27FC236}">
                <a16:creationId xmlns:a16="http://schemas.microsoft.com/office/drawing/2014/main" id="{6CE49A9A-28ED-0335-D7F5-0B35CB67900E}"/>
              </a:ext>
            </a:extLst>
          </p:cNvPr>
          <p:cNvSpPr txBox="1"/>
          <p:nvPr/>
        </p:nvSpPr>
        <p:spPr>
          <a:xfrm>
            <a:off x="1066280" y="4399994"/>
            <a:ext cx="10059440" cy="1292662"/>
          </a:xfrm>
          <a:prstGeom prst="rect">
            <a:avLst/>
          </a:prstGeom>
          <a:noFill/>
        </p:spPr>
        <p:txBody>
          <a:bodyPr wrap="square">
            <a:spAutoFit/>
          </a:bodyPr>
          <a:lstStyle/>
          <a:p>
            <a:pPr marL="0" lvl="0" indent="0">
              <a:buFont typeface="Arial" panose="020B0604020202020204" pitchFamily="34" charset="0"/>
              <a:buNone/>
            </a:pPr>
            <a:r>
              <a:rPr lang="de-DE" sz="2600" dirty="0">
                <a:latin typeface="+mj-lt"/>
              </a:rPr>
              <a:t>Nierenfunktionsstörung häufige Ursache für Hospitalisierungen in Hitze</a:t>
            </a:r>
          </a:p>
          <a:p>
            <a:pPr marL="0" lvl="0" indent="0">
              <a:buFont typeface="Arial" panose="020B0604020202020204" pitchFamily="34" charset="0"/>
              <a:buNone/>
            </a:pPr>
            <a:r>
              <a:rPr lang="de-DE" sz="2600" dirty="0">
                <a:latin typeface="+mj-lt"/>
              </a:rPr>
              <a:t>Bestimmung der Retentionsparameter sinnvoll</a:t>
            </a:r>
          </a:p>
          <a:p>
            <a:pPr marL="0" lvl="0" indent="0">
              <a:buFont typeface="Arial" panose="020B0604020202020204" pitchFamily="34" charset="0"/>
              <a:buNone/>
            </a:pPr>
            <a:r>
              <a:rPr lang="de-DE" sz="2600" dirty="0">
                <a:latin typeface="+mj-lt"/>
              </a:rPr>
              <a:t>ggf. Dosisanpassung der Medikamente erforderlich (</a:t>
            </a:r>
            <a:r>
              <a:rPr lang="de-DE" sz="2600" dirty="0">
                <a:latin typeface="+mj-lt"/>
                <a:hlinkClick r:id="rId3"/>
              </a:rPr>
              <a:t>www.dosing.de</a:t>
            </a:r>
            <a:r>
              <a:rPr lang="de-DE" sz="2600" dirty="0">
                <a:latin typeface="+mj-lt"/>
              </a:rPr>
              <a:t>) </a:t>
            </a:r>
          </a:p>
        </p:txBody>
      </p:sp>
      <p:sp>
        <p:nvSpPr>
          <p:cNvPr id="15" name="Textfeld 14">
            <a:extLst>
              <a:ext uri="{FF2B5EF4-FFF2-40B4-BE49-F238E27FC236}">
                <a16:creationId xmlns:a16="http://schemas.microsoft.com/office/drawing/2014/main" id="{2827433B-239B-C16B-4C57-A95EA873D2E8}"/>
              </a:ext>
            </a:extLst>
          </p:cNvPr>
          <p:cNvSpPr txBox="1"/>
          <p:nvPr/>
        </p:nvSpPr>
        <p:spPr>
          <a:xfrm>
            <a:off x="1066279" y="5625852"/>
            <a:ext cx="7280551" cy="4924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e-DE" sz="2600" b="0" i="0" u="none" strike="noStrike" kern="1200" cap="none" spc="0" normalizeH="0" baseline="0" noProof="0" dirty="0">
                <a:ln>
                  <a:noFill/>
                </a:ln>
                <a:solidFill>
                  <a:prstClr val="black"/>
                </a:solidFill>
                <a:effectLst/>
                <a:uLnTx/>
                <a:uFillTx/>
                <a:latin typeface="Calibri Light" panose="020F0302020204030204"/>
                <a:ea typeface="+mn-ea"/>
                <a:cs typeface="+mn-cs"/>
              </a:rPr>
              <a:t>Dosis und Einsatz von Diuretika kritisch prüfen</a:t>
            </a:r>
          </a:p>
        </p:txBody>
      </p:sp>
      <p:sp>
        <p:nvSpPr>
          <p:cNvPr id="14" name="Textfeld 1">
            <a:extLst>
              <a:ext uri="{FF2B5EF4-FFF2-40B4-BE49-F238E27FC236}">
                <a16:creationId xmlns:a16="http://schemas.microsoft.com/office/drawing/2014/main" id="{B457E97B-DA24-4BC9-A3E5-F459B9597D1D}"/>
              </a:ext>
            </a:extLst>
          </p:cNvPr>
          <p:cNvSpPr txBox="1">
            <a:spLocks noChangeArrowheads="1"/>
          </p:cNvSpPr>
          <p:nvPr/>
        </p:nvSpPr>
        <p:spPr bwMode="auto">
          <a:xfrm>
            <a:off x="838199" y="6323597"/>
            <a:ext cx="10515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4"/>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413488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normAutofit/>
          </a:bodyPr>
          <a:lstStyle/>
          <a:p>
            <a:r>
              <a:rPr lang="de-DE" b="1" dirty="0">
                <a:solidFill>
                  <a:srgbClr val="3A4C9E"/>
                </a:solidFill>
              </a:rPr>
              <a:t>Einflussmöglichkeit 3:</a:t>
            </a:r>
            <a:br>
              <a:rPr lang="de-DE" b="1" dirty="0">
                <a:solidFill>
                  <a:srgbClr val="3A4C9E"/>
                </a:solidFill>
              </a:rPr>
            </a:br>
            <a:r>
              <a:rPr lang="de-DE" b="1" dirty="0">
                <a:solidFill>
                  <a:srgbClr val="3A4C9E"/>
                </a:solidFill>
              </a:rPr>
              <a:t>Störung von Abkühlungsmechanismen</a:t>
            </a:r>
          </a:p>
        </p:txBody>
      </p:sp>
      <p:grpSp>
        <p:nvGrpSpPr>
          <p:cNvPr id="7" name="Gruppieren 6">
            <a:extLst>
              <a:ext uri="{FF2B5EF4-FFF2-40B4-BE49-F238E27FC236}">
                <a16:creationId xmlns:a16="http://schemas.microsoft.com/office/drawing/2014/main" id="{8FE27D81-2310-D673-A300-0EA2B9BF51D2}"/>
              </a:ext>
            </a:extLst>
          </p:cNvPr>
          <p:cNvGrpSpPr/>
          <p:nvPr/>
        </p:nvGrpSpPr>
        <p:grpSpPr>
          <a:xfrm>
            <a:off x="894084" y="1729838"/>
            <a:ext cx="9894680" cy="767520"/>
            <a:chOff x="0" y="5949"/>
            <a:chExt cx="10515600" cy="767520"/>
          </a:xfrm>
        </p:grpSpPr>
        <p:sp>
          <p:nvSpPr>
            <p:cNvPr id="8" name="Rechteck: abgerundete Ecken 7">
              <a:extLst>
                <a:ext uri="{FF2B5EF4-FFF2-40B4-BE49-F238E27FC236}">
                  <a16:creationId xmlns:a16="http://schemas.microsoft.com/office/drawing/2014/main" id="{B55E354D-7B24-462E-1393-6FA7FF04463A}"/>
                </a:ext>
              </a:extLst>
            </p:cNvPr>
            <p:cNvSpPr/>
            <p:nvPr/>
          </p:nvSpPr>
          <p:spPr>
            <a:xfrm>
              <a:off x="0" y="5949"/>
              <a:ext cx="10515600" cy="767520"/>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hteck: abgerundete Ecken 4">
              <a:extLst>
                <a:ext uri="{FF2B5EF4-FFF2-40B4-BE49-F238E27FC236}">
                  <a16:creationId xmlns:a16="http://schemas.microsoft.com/office/drawing/2014/main" id="{9FA127B2-2C4E-A485-E50C-3D9F1E6DE56A}"/>
                </a:ext>
              </a:extLst>
            </p:cNvPr>
            <p:cNvSpPr txBox="1"/>
            <p:nvPr/>
          </p:nvSpPr>
          <p:spPr>
            <a:xfrm>
              <a:off x="37467" y="43416"/>
              <a:ext cx="1044066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i="0" u="none" kern="1200" baseline="0" dirty="0">
                  <a:solidFill>
                    <a:srgbClr val="3A4C9E"/>
                  </a:solidFill>
                  <a:latin typeface="+mj-lt"/>
                </a:rPr>
                <a:t>1. Durstgefühl</a:t>
              </a:r>
              <a:endParaRPr lang="de-DE" sz="2600" b="1" i="0" u="none" kern="1200" baseline="0" dirty="0">
                <a:solidFill>
                  <a:srgbClr val="3A4C9E"/>
                </a:solidFill>
                <a:latin typeface="+mj-lt"/>
              </a:endParaRPr>
            </a:p>
          </p:txBody>
        </p:sp>
      </p:grpSp>
      <p:grpSp>
        <p:nvGrpSpPr>
          <p:cNvPr id="10" name="Gruppieren 9">
            <a:extLst>
              <a:ext uri="{FF2B5EF4-FFF2-40B4-BE49-F238E27FC236}">
                <a16:creationId xmlns:a16="http://schemas.microsoft.com/office/drawing/2014/main" id="{94E93CF4-5984-E43E-E899-94D74D7E17D0}"/>
              </a:ext>
            </a:extLst>
          </p:cNvPr>
          <p:cNvGrpSpPr/>
          <p:nvPr/>
        </p:nvGrpSpPr>
        <p:grpSpPr>
          <a:xfrm>
            <a:off x="892818" y="3192331"/>
            <a:ext cx="9895946" cy="767520"/>
            <a:chOff x="0" y="1452429"/>
            <a:chExt cx="10515600" cy="767520"/>
          </a:xfrm>
        </p:grpSpPr>
        <p:sp>
          <p:nvSpPr>
            <p:cNvPr id="11" name="Rechteck: abgerundete Ecken 10">
              <a:extLst>
                <a:ext uri="{FF2B5EF4-FFF2-40B4-BE49-F238E27FC236}">
                  <a16:creationId xmlns:a16="http://schemas.microsoft.com/office/drawing/2014/main" id="{8E374A79-76E2-94BB-BF02-B72D228B2388}"/>
                </a:ext>
              </a:extLst>
            </p:cNvPr>
            <p:cNvSpPr/>
            <p:nvPr/>
          </p:nvSpPr>
          <p:spPr>
            <a:xfrm>
              <a:off x="0" y="1452429"/>
              <a:ext cx="10515600" cy="767520"/>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echteck: abgerundete Ecken 4">
              <a:extLst>
                <a:ext uri="{FF2B5EF4-FFF2-40B4-BE49-F238E27FC236}">
                  <a16:creationId xmlns:a16="http://schemas.microsoft.com/office/drawing/2014/main" id="{8D469BF7-3DCA-001F-3CA6-FF1DA042AB40}"/>
                </a:ext>
              </a:extLst>
            </p:cNvPr>
            <p:cNvSpPr txBox="1"/>
            <p:nvPr/>
          </p:nvSpPr>
          <p:spPr>
            <a:xfrm>
              <a:off x="37467" y="1489896"/>
              <a:ext cx="1044066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solidFill>
                    <a:srgbClr val="3A4C9E"/>
                  </a:solidFill>
                  <a:latin typeface="+mj-lt"/>
                </a:rPr>
                <a:t>2. Zentrale Temperaturregulation</a:t>
              </a:r>
              <a:endParaRPr lang="de-DE" sz="2600" kern="1200" dirty="0">
                <a:latin typeface="+mj-lt"/>
              </a:endParaRPr>
            </a:p>
          </p:txBody>
        </p:sp>
      </p:grpSp>
      <p:grpSp>
        <p:nvGrpSpPr>
          <p:cNvPr id="13" name="Gruppieren 12">
            <a:extLst>
              <a:ext uri="{FF2B5EF4-FFF2-40B4-BE49-F238E27FC236}">
                <a16:creationId xmlns:a16="http://schemas.microsoft.com/office/drawing/2014/main" id="{775EEB85-FB15-D139-3871-5DE74A48B7FD}"/>
              </a:ext>
            </a:extLst>
          </p:cNvPr>
          <p:cNvGrpSpPr/>
          <p:nvPr/>
        </p:nvGrpSpPr>
        <p:grpSpPr>
          <a:xfrm>
            <a:off x="875667" y="4669468"/>
            <a:ext cx="9948543" cy="767520"/>
            <a:chOff x="0" y="2898909"/>
            <a:chExt cx="10515600" cy="767520"/>
          </a:xfrm>
        </p:grpSpPr>
        <p:sp>
          <p:nvSpPr>
            <p:cNvPr id="14" name="Rechteck: abgerundete Ecken 13">
              <a:extLst>
                <a:ext uri="{FF2B5EF4-FFF2-40B4-BE49-F238E27FC236}">
                  <a16:creationId xmlns:a16="http://schemas.microsoft.com/office/drawing/2014/main" id="{B5B20DCE-750D-4773-F570-6A4BABB0773F}"/>
                </a:ext>
              </a:extLst>
            </p:cNvPr>
            <p:cNvSpPr/>
            <p:nvPr/>
          </p:nvSpPr>
          <p:spPr>
            <a:xfrm>
              <a:off x="0" y="2898909"/>
              <a:ext cx="10515600" cy="767520"/>
            </a:xfrm>
            <a:prstGeom prst="roundRect">
              <a:avLst/>
            </a:prstGeom>
            <a:solidFill>
              <a:srgbClr val="4465A8">
                <a:alpha val="32157"/>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hteck: abgerundete Ecken 4">
              <a:extLst>
                <a:ext uri="{FF2B5EF4-FFF2-40B4-BE49-F238E27FC236}">
                  <a16:creationId xmlns:a16="http://schemas.microsoft.com/office/drawing/2014/main" id="{00EE23FB-F205-21A1-B187-F104D99DC2D4}"/>
                </a:ext>
              </a:extLst>
            </p:cNvPr>
            <p:cNvSpPr txBox="1"/>
            <p:nvPr/>
          </p:nvSpPr>
          <p:spPr>
            <a:xfrm>
              <a:off x="18129" y="2963507"/>
              <a:ext cx="1044066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Font typeface="Arial" panose="020B0604020202020204" pitchFamily="34" charset="0"/>
                <a:buNone/>
              </a:pPr>
              <a:r>
                <a:rPr lang="en-US" sz="2600" b="1" kern="1200" dirty="0">
                  <a:solidFill>
                    <a:srgbClr val="3A4C9E"/>
                  </a:solidFill>
                  <a:latin typeface="+mj-lt"/>
                </a:rPr>
                <a:t>3. Schwitzen</a:t>
              </a:r>
              <a:endParaRPr lang="de-DE" sz="2600" b="1" kern="1200" dirty="0">
                <a:solidFill>
                  <a:srgbClr val="3A4C9E"/>
                </a:solidFill>
                <a:latin typeface="+mj-lt"/>
              </a:endParaRPr>
            </a:p>
          </p:txBody>
        </p:sp>
      </p:grpSp>
      <p:sp>
        <p:nvSpPr>
          <p:cNvPr id="17" name="Textfeld 16">
            <a:extLst>
              <a:ext uri="{FF2B5EF4-FFF2-40B4-BE49-F238E27FC236}">
                <a16:creationId xmlns:a16="http://schemas.microsoft.com/office/drawing/2014/main" id="{9C59B400-8D40-1AD5-8917-3E17EAE546E5}"/>
              </a:ext>
            </a:extLst>
          </p:cNvPr>
          <p:cNvSpPr txBox="1"/>
          <p:nvPr/>
        </p:nvSpPr>
        <p:spPr>
          <a:xfrm>
            <a:off x="1403236" y="5461494"/>
            <a:ext cx="8380844" cy="492443"/>
          </a:xfrm>
          <a:prstGeom prst="rect">
            <a:avLst/>
          </a:prstGeom>
          <a:noFill/>
        </p:spPr>
        <p:txBody>
          <a:bodyPr wrap="square">
            <a:spAutoFit/>
          </a:bodyPr>
          <a:lstStyle/>
          <a:p>
            <a:pPr marL="0" lvl="0" indent="0">
              <a:buFont typeface="Arial" panose="020B0604020202020204" pitchFamily="34" charset="0"/>
              <a:buNone/>
            </a:pPr>
            <a:r>
              <a:rPr lang="en-US" sz="2600" b="0" dirty="0">
                <a:solidFill>
                  <a:schemeClr val="tx1">
                    <a:lumMod val="95000"/>
                    <a:lumOff val="5000"/>
                  </a:schemeClr>
                </a:solidFill>
                <a:latin typeface="+mj-lt"/>
              </a:rPr>
              <a:t>Antimuskarinerge Arzneimittel können Hypohidrose auslösen</a:t>
            </a:r>
            <a:endParaRPr lang="de-DE" sz="2600" b="0" dirty="0">
              <a:solidFill>
                <a:schemeClr val="tx1">
                  <a:lumMod val="95000"/>
                  <a:lumOff val="5000"/>
                </a:schemeClr>
              </a:solidFill>
              <a:latin typeface="+mj-lt"/>
            </a:endParaRPr>
          </a:p>
        </p:txBody>
      </p:sp>
      <p:sp>
        <p:nvSpPr>
          <p:cNvPr id="22" name="Textfeld 21">
            <a:extLst>
              <a:ext uri="{FF2B5EF4-FFF2-40B4-BE49-F238E27FC236}">
                <a16:creationId xmlns:a16="http://schemas.microsoft.com/office/drawing/2014/main" id="{3A702798-EF15-E614-36C2-80F170656AAB}"/>
              </a:ext>
            </a:extLst>
          </p:cNvPr>
          <p:cNvSpPr txBox="1"/>
          <p:nvPr/>
        </p:nvSpPr>
        <p:spPr>
          <a:xfrm>
            <a:off x="1403232" y="3963103"/>
            <a:ext cx="9350273" cy="492443"/>
          </a:xfrm>
          <a:prstGeom prst="rect">
            <a:avLst/>
          </a:prstGeom>
          <a:noFill/>
        </p:spPr>
        <p:txBody>
          <a:bodyPr wrap="square">
            <a:spAutoFit/>
          </a:bodyPr>
          <a:lstStyle/>
          <a:p>
            <a:pPr marL="0" lvl="0" indent="0">
              <a:buFont typeface="Arial" panose="020B0604020202020204" pitchFamily="34" charset="0"/>
              <a:buNone/>
            </a:pPr>
            <a:r>
              <a:rPr lang="en-US" sz="2600" dirty="0">
                <a:latin typeface="+mj-lt"/>
              </a:rPr>
              <a:t>Ungünstigt beeinflusst durch psychotrope Arzneimittel </a:t>
            </a:r>
            <a:endParaRPr lang="de-DE" sz="2600" dirty="0">
              <a:latin typeface="+mj-lt"/>
            </a:endParaRPr>
          </a:p>
        </p:txBody>
      </p:sp>
      <p:sp>
        <p:nvSpPr>
          <p:cNvPr id="23" name="Textfeld 22">
            <a:extLst>
              <a:ext uri="{FF2B5EF4-FFF2-40B4-BE49-F238E27FC236}">
                <a16:creationId xmlns:a16="http://schemas.microsoft.com/office/drawing/2014/main" id="{2947E15C-C538-C68E-765D-0DF56BD69120}"/>
              </a:ext>
            </a:extLst>
          </p:cNvPr>
          <p:cNvSpPr txBox="1"/>
          <p:nvPr/>
        </p:nvSpPr>
        <p:spPr>
          <a:xfrm>
            <a:off x="1403236" y="2486693"/>
            <a:ext cx="8666594" cy="492443"/>
          </a:xfrm>
          <a:prstGeom prst="rect">
            <a:avLst/>
          </a:prstGeom>
          <a:noFill/>
        </p:spPr>
        <p:txBody>
          <a:bodyPr wrap="square">
            <a:spAutoFit/>
          </a:bodyPr>
          <a:lstStyle/>
          <a:p>
            <a:pPr marL="0" lvl="0" indent="0">
              <a:buFont typeface="Arial" panose="020B0604020202020204" pitchFamily="34" charset="0"/>
              <a:buNone/>
            </a:pPr>
            <a:r>
              <a:rPr lang="en-US" sz="2600" dirty="0">
                <a:latin typeface="+mj-lt"/>
              </a:rPr>
              <a:t>Womöglich durch ACE-Hemmer und Sartane vermindert</a:t>
            </a:r>
            <a:endParaRPr lang="de-DE" sz="2600" dirty="0">
              <a:latin typeface="+mj-lt"/>
            </a:endParaRPr>
          </a:p>
        </p:txBody>
      </p:sp>
    </p:spTree>
    <p:extLst>
      <p:ext uri="{BB962C8B-B14F-4D97-AF65-F5344CB8AC3E}">
        <p14:creationId xmlns:p14="http://schemas.microsoft.com/office/powerpoint/2010/main" val="135884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normAutofit/>
          </a:bodyPr>
          <a:lstStyle/>
          <a:p>
            <a:r>
              <a:rPr lang="de-DE" b="1" dirty="0">
                <a:solidFill>
                  <a:srgbClr val="3A4C9E"/>
                </a:solidFill>
              </a:rPr>
              <a:t>Einflussmöglichkeit 3:</a:t>
            </a:r>
            <a:br>
              <a:rPr lang="de-DE" b="1" dirty="0">
                <a:solidFill>
                  <a:srgbClr val="3A4C9E"/>
                </a:solidFill>
              </a:rPr>
            </a:br>
            <a:r>
              <a:rPr lang="de-DE" b="1" dirty="0">
                <a:solidFill>
                  <a:srgbClr val="3A4C9E"/>
                </a:solidFill>
              </a:rPr>
              <a:t>Störung von Abkühlungsmechanismen</a:t>
            </a:r>
          </a:p>
        </p:txBody>
      </p:sp>
      <p:grpSp>
        <p:nvGrpSpPr>
          <p:cNvPr id="6" name="Gruppieren 5">
            <a:extLst>
              <a:ext uri="{FF2B5EF4-FFF2-40B4-BE49-F238E27FC236}">
                <a16:creationId xmlns:a16="http://schemas.microsoft.com/office/drawing/2014/main" id="{6F038C9F-0E74-CE3B-C009-8BBB5361C9E8}"/>
              </a:ext>
            </a:extLst>
          </p:cNvPr>
          <p:cNvGrpSpPr/>
          <p:nvPr/>
        </p:nvGrpSpPr>
        <p:grpSpPr>
          <a:xfrm>
            <a:off x="838200" y="2037003"/>
            <a:ext cx="10515600" cy="817081"/>
            <a:chOff x="0" y="1684539"/>
            <a:chExt cx="10515600" cy="817081"/>
          </a:xfrm>
        </p:grpSpPr>
        <p:sp>
          <p:nvSpPr>
            <p:cNvPr id="7" name="Rechteck: abgerundete Ecken 6">
              <a:extLst>
                <a:ext uri="{FF2B5EF4-FFF2-40B4-BE49-F238E27FC236}">
                  <a16:creationId xmlns:a16="http://schemas.microsoft.com/office/drawing/2014/main" id="{EA3CC8AE-2259-43B4-9826-F2E5AF4E8FC4}"/>
                </a:ext>
              </a:extLst>
            </p:cNvPr>
            <p:cNvSpPr/>
            <p:nvPr/>
          </p:nvSpPr>
          <p:spPr>
            <a:xfrm>
              <a:off x="0" y="1684539"/>
              <a:ext cx="10515600" cy="817081"/>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echteck: abgerundete Ecken 4">
              <a:extLst>
                <a:ext uri="{FF2B5EF4-FFF2-40B4-BE49-F238E27FC236}">
                  <a16:creationId xmlns:a16="http://schemas.microsoft.com/office/drawing/2014/main" id="{A2B2F803-B429-76E1-4228-F9B8329F002D}"/>
                </a:ext>
              </a:extLst>
            </p:cNvPr>
            <p:cNvSpPr txBox="1"/>
            <p:nvPr/>
          </p:nvSpPr>
          <p:spPr>
            <a:xfrm>
              <a:off x="39887" y="1724426"/>
              <a:ext cx="10435826" cy="737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solidFill>
                    <a:srgbClr val="3A4C9E"/>
                  </a:solidFill>
                  <a:latin typeface="+mj-lt"/>
                </a:rPr>
                <a:t>4. Hautdurchblutung </a:t>
              </a:r>
              <a:endParaRPr lang="de-DE" sz="2600" kern="1200" dirty="0">
                <a:latin typeface="+mj-lt"/>
              </a:endParaRPr>
            </a:p>
          </p:txBody>
        </p:sp>
      </p:grpSp>
      <p:grpSp>
        <p:nvGrpSpPr>
          <p:cNvPr id="9" name="Gruppieren 8">
            <a:extLst>
              <a:ext uri="{FF2B5EF4-FFF2-40B4-BE49-F238E27FC236}">
                <a16:creationId xmlns:a16="http://schemas.microsoft.com/office/drawing/2014/main" id="{4E75C0ED-A0CB-B882-20F5-2F468203312C}"/>
              </a:ext>
            </a:extLst>
          </p:cNvPr>
          <p:cNvGrpSpPr/>
          <p:nvPr/>
        </p:nvGrpSpPr>
        <p:grpSpPr>
          <a:xfrm>
            <a:off x="876246" y="3813920"/>
            <a:ext cx="10515600" cy="779369"/>
            <a:chOff x="0" y="0"/>
            <a:chExt cx="10515600" cy="779369"/>
          </a:xfrm>
        </p:grpSpPr>
        <p:sp>
          <p:nvSpPr>
            <p:cNvPr id="10" name="Rechteck: abgerundete Ecken 9">
              <a:extLst>
                <a:ext uri="{FF2B5EF4-FFF2-40B4-BE49-F238E27FC236}">
                  <a16:creationId xmlns:a16="http://schemas.microsoft.com/office/drawing/2014/main" id="{85B1DEF0-6F35-90BC-57F8-9241ADDB1D2E}"/>
                </a:ext>
              </a:extLst>
            </p:cNvPr>
            <p:cNvSpPr/>
            <p:nvPr/>
          </p:nvSpPr>
          <p:spPr>
            <a:xfrm>
              <a:off x="0" y="0"/>
              <a:ext cx="10515600" cy="779369"/>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chteck: abgerundete Ecken 4">
              <a:extLst>
                <a:ext uri="{FF2B5EF4-FFF2-40B4-BE49-F238E27FC236}">
                  <a16:creationId xmlns:a16="http://schemas.microsoft.com/office/drawing/2014/main" id="{85B74AC2-FFEE-BD71-374A-66116BDAA572}"/>
                </a:ext>
              </a:extLst>
            </p:cNvPr>
            <p:cNvSpPr txBox="1"/>
            <p:nvPr/>
          </p:nvSpPr>
          <p:spPr>
            <a:xfrm>
              <a:off x="38046" y="38046"/>
              <a:ext cx="10439508" cy="7032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i="0" u="none" kern="1200" baseline="0" dirty="0">
                  <a:solidFill>
                    <a:srgbClr val="3A4C9E"/>
                  </a:solidFill>
                  <a:latin typeface="+mj-lt"/>
                </a:rPr>
                <a:t>5. Aufmerksamkeit</a:t>
              </a:r>
              <a:endParaRPr lang="de-DE" sz="2600" b="1" i="0" u="none" kern="1200" baseline="0" dirty="0">
                <a:solidFill>
                  <a:srgbClr val="3A4C9E"/>
                </a:solidFill>
                <a:latin typeface="+mj-lt"/>
              </a:endParaRPr>
            </a:p>
          </p:txBody>
        </p:sp>
      </p:grpSp>
      <p:sp>
        <p:nvSpPr>
          <p:cNvPr id="12" name="Textfeld 11">
            <a:extLst>
              <a:ext uri="{FF2B5EF4-FFF2-40B4-BE49-F238E27FC236}">
                <a16:creationId xmlns:a16="http://schemas.microsoft.com/office/drawing/2014/main" id="{C16573CF-CF77-790D-13A5-A650781B36E0}"/>
              </a:ext>
            </a:extLst>
          </p:cNvPr>
          <p:cNvSpPr txBox="1"/>
          <p:nvPr/>
        </p:nvSpPr>
        <p:spPr>
          <a:xfrm>
            <a:off x="914292" y="2954177"/>
            <a:ext cx="8915508" cy="492443"/>
          </a:xfrm>
          <a:prstGeom prst="rect">
            <a:avLst/>
          </a:prstGeom>
          <a:noFill/>
        </p:spPr>
        <p:txBody>
          <a:bodyPr wrap="square">
            <a:spAutoFit/>
          </a:bodyPr>
          <a:lstStyle/>
          <a:p>
            <a:pPr marL="0" lvl="0" indent="0">
              <a:buFont typeface="Arial" panose="020B0604020202020204" pitchFamily="34" charset="0"/>
              <a:buNone/>
            </a:pPr>
            <a:r>
              <a:rPr lang="en-US" sz="2600" dirty="0">
                <a:latin typeface="+mj-lt"/>
              </a:rPr>
              <a:t>Sympathomimetika führen zu kutaner Vasokonstriktion </a:t>
            </a:r>
            <a:endParaRPr lang="de-DE" sz="2600" dirty="0">
              <a:latin typeface="+mj-lt"/>
            </a:endParaRPr>
          </a:p>
        </p:txBody>
      </p:sp>
      <p:sp>
        <p:nvSpPr>
          <p:cNvPr id="14" name="Textfeld 13">
            <a:extLst>
              <a:ext uri="{FF2B5EF4-FFF2-40B4-BE49-F238E27FC236}">
                <a16:creationId xmlns:a16="http://schemas.microsoft.com/office/drawing/2014/main" id="{2F54092F-F3E5-5886-78FF-56C59AD5D4C6}"/>
              </a:ext>
            </a:extLst>
          </p:cNvPr>
          <p:cNvSpPr txBox="1"/>
          <p:nvPr/>
        </p:nvSpPr>
        <p:spPr>
          <a:xfrm>
            <a:off x="914292" y="4750797"/>
            <a:ext cx="10088880" cy="492443"/>
          </a:xfrm>
          <a:prstGeom prst="rect">
            <a:avLst/>
          </a:prstGeom>
          <a:noFill/>
        </p:spPr>
        <p:txBody>
          <a:bodyPr wrap="square">
            <a:spAutoFit/>
          </a:bodyPr>
          <a:lstStyle/>
          <a:p>
            <a:pPr marL="0" lvl="0" indent="0">
              <a:buFont typeface="Arial" panose="020B0604020202020204" pitchFamily="34" charset="0"/>
              <a:buNone/>
            </a:pPr>
            <a:r>
              <a:rPr lang="de-DE" sz="2600" noProof="0" dirty="0">
                <a:latin typeface="+mj-lt"/>
              </a:rPr>
              <a:t>Sedativa</a:t>
            </a:r>
            <a:r>
              <a:rPr lang="en-US" sz="2600" dirty="0">
                <a:latin typeface="+mj-lt"/>
              </a:rPr>
              <a:t> erschweren/</a:t>
            </a:r>
            <a:r>
              <a:rPr lang="de-DE" sz="2600" noProof="0" dirty="0">
                <a:latin typeface="+mj-lt"/>
              </a:rPr>
              <a:t>verunmöglichen</a:t>
            </a:r>
            <a:r>
              <a:rPr lang="en-US" sz="2600" dirty="0">
                <a:latin typeface="+mj-lt"/>
              </a:rPr>
              <a:t> Erkennung von </a:t>
            </a:r>
            <a:r>
              <a:rPr lang="de-DE" sz="2600" noProof="0" dirty="0">
                <a:latin typeface="+mj-lt"/>
              </a:rPr>
              <a:t>Warnsymptomen</a:t>
            </a:r>
            <a:r>
              <a:rPr lang="en-US" sz="2600" dirty="0">
                <a:latin typeface="+mj-lt"/>
              </a:rPr>
              <a:t> </a:t>
            </a:r>
            <a:endParaRPr lang="de-DE" sz="2600" dirty="0">
              <a:latin typeface="+mj-lt"/>
            </a:endParaRPr>
          </a:p>
        </p:txBody>
      </p:sp>
    </p:spTree>
    <p:extLst>
      <p:ext uri="{BB962C8B-B14F-4D97-AF65-F5344CB8AC3E}">
        <p14:creationId xmlns:p14="http://schemas.microsoft.com/office/powerpoint/2010/main" val="413599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Einflussmöglichkeit 4:</a:t>
            </a:r>
            <a:br>
              <a:rPr lang="de-DE" b="1" dirty="0">
                <a:solidFill>
                  <a:srgbClr val="3A4C9E"/>
                </a:solidFill>
              </a:rPr>
            </a:br>
            <a:r>
              <a:rPr lang="de-DE" b="1" dirty="0">
                <a:solidFill>
                  <a:srgbClr val="3A4C9E"/>
                </a:solidFill>
              </a:rPr>
              <a:t>Änderung der Pharmakokinetik </a:t>
            </a:r>
          </a:p>
        </p:txBody>
      </p:sp>
      <p:grpSp>
        <p:nvGrpSpPr>
          <p:cNvPr id="6" name="Gruppieren 5">
            <a:extLst>
              <a:ext uri="{FF2B5EF4-FFF2-40B4-BE49-F238E27FC236}">
                <a16:creationId xmlns:a16="http://schemas.microsoft.com/office/drawing/2014/main" id="{9590FC40-4888-4BB8-EE26-3E1C75F45920}"/>
              </a:ext>
            </a:extLst>
          </p:cNvPr>
          <p:cNvGrpSpPr/>
          <p:nvPr/>
        </p:nvGrpSpPr>
        <p:grpSpPr>
          <a:xfrm>
            <a:off x="838200" y="1690688"/>
            <a:ext cx="10515600" cy="917280"/>
            <a:chOff x="0" y="15871"/>
            <a:chExt cx="10515600" cy="917280"/>
          </a:xfrm>
        </p:grpSpPr>
        <p:sp>
          <p:nvSpPr>
            <p:cNvPr id="7" name="Rechteck: abgerundete Ecken 6">
              <a:extLst>
                <a:ext uri="{FF2B5EF4-FFF2-40B4-BE49-F238E27FC236}">
                  <a16:creationId xmlns:a16="http://schemas.microsoft.com/office/drawing/2014/main" id="{8932D956-7D6A-613D-D683-EE27091DD360}"/>
                </a:ext>
              </a:extLst>
            </p:cNvPr>
            <p:cNvSpPr/>
            <p:nvPr/>
          </p:nvSpPr>
          <p:spPr>
            <a:xfrm>
              <a:off x="0" y="15871"/>
              <a:ext cx="10515600" cy="917280"/>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hteck: abgerundete Ecken 4">
              <a:extLst>
                <a:ext uri="{FF2B5EF4-FFF2-40B4-BE49-F238E27FC236}">
                  <a16:creationId xmlns:a16="http://schemas.microsoft.com/office/drawing/2014/main" id="{4DA89F06-4A1D-B4BF-34D8-85A19E822C1F}"/>
                </a:ext>
              </a:extLst>
            </p:cNvPr>
            <p:cNvSpPr txBox="1"/>
            <p:nvPr/>
          </p:nvSpPr>
          <p:spPr>
            <a:xfrm>
              <a:off x="44778" y="60649"/>
              <a:ext cx="10426044" cy="8277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i="0" u="none" kern="1200" baseline="0" dirty="0">
                  <a:solidFill>
                    <a:srgbClr val="3A4C9E"/>
                  </a:solidFill>
                  <a:latin typeface="+mj-lt"/>
                </a:rPr>
                <a:t>(</a:t>
              </a:r>
              <a:r>
                <a:rPr lang="de-DE" sz="2600" b="1" i="0" u="none" kern="1200" baseline="0" noProof="0" dirty="0">
                  <a:solidFill>
                    <a:srgbClr val="3A4C9E"/>
                  </a:solidFill>
                  <a:latin typeface="+mj-lt"/>
                </a:rPr>
                <a:t>Lokale</a:t>
              </a:r>
              <a:r>
                <a:rPr lang="en-US" sz="2600" b="1" i="0" u="none" kern="1200" baseline="0" dirty="0">
                  <a:solidFill>
                    <a:srgbClr val="3A4C9E"/>
                  </a:solidFill>
                  <a:latin typeface="+mj-lt"/>
                </a:rPr>
                <a:t>) Wärme und Vervielfachung des kutanen Blutflusses </a:t>
              </a:r>
              <a:endParaRPr lang="de-DE" sz="2600" b="1" i="0" u="none" kern="1200" baseline="0" dirty="0">
                <a:solidFill>
                  <a:srgbClr val="3A4C9E"/>
                </a:solidFill>
                <a:latin typeface="+mj-lt"/>
              </a:endParaRPr>
            </a:p>
          </p:txBody>
        </p:sp>
      </p:grpSp>
      <p:sp>
        <p:nvSpPr>
          <p:cNvPr id="13" name="Textfeld 12">
            <a:extLst>
              <a:ext uri="{FF2B5EF4-FFF2-40B4-BE49-F238E27FC236}">
                <a16:creationId xmlns:a16="http://schemas.microsoft.com/office/drawing/2014/main" id="{A278C997-65CC-9438-DA61-BB8FEB8AF7A6}"/>
              </a:ext>
            </a:extLst>
          </p:cNvPr>
          <p:cNvSpPr txBox="1"/>
          <p:nvPr/>
        </p:nvSpPr>
        <p:spPr>
          <a:xfrm>
            <a:off x="1052481" y="4884301"/>
            <a:ext cx="10515600" cy="1292662"/>
          </a:xfrm>
          <a:prstGeom prst="rect">
            <a:avLst/>
          </a:prstGeom>
          <a:noFill/>
        </p:spPr>
        <p:txBody>
          <a:bodyPr wrap="square">
            <a:spAutoFit/>
          </a:bodyPr>
          <a:lstStyle/>
          <a:p>
            <a:pPr marL="0" lvl="0" indent="0">
              <a:buFont typeface="Arial" panose="020B0604020202020204" pitchFamily="34" charset="0"/>
              <a:buNone/>
            </a:pPr>
            <a:r>
              <a:rPr lang="en-US" sz="2600" dirty="0">
                <a:latin typeface="+mj-lt"/>
              </a:rPr>
              <a:t>Bioverfügbarkeit oral verabreichter Substanzen mit hohem First-Pass-Effekt steigt</a:t>
            </a:r>
            <a:endParaRPr lang="de-DE" sz="2600" dirty="0">
              <a:latin typeface="+mj-lt"/>
            </a:endParaRPr>
          </a:p>
          <a:p>
            <a:pPr marL="0" lvl="0" indent="0">
              <a:buFont typeface="Arial" panose="020B0604020202020204" pitchFamily="34" charset="0"/>
              <a:buNone/>
            </a:pPr>
            <a:r>
              <a:rPr lang="en-US" sz="2600" dirty="0">
                <a:latin typeface="+mj-lt"/>
              </a:rPr>
              <a:t>z.B. Trizyklika, manche Beta-Blocker wie Propranolol </a:t>
            </a:r>
            <a:endParaRPr lang="de-DE" sz="2600" dirty="0">
              <a:latin typeface="+mj-lt"/>
            </a:endParaRPr>
          </a:p>
        </p:txBody>
      </p:sp>
      <p:sp>
        <p:nvSpPr>
          <p:cNvPr id="14" name="Textfeld 13">
            <a:extLst>
              <a:ext uri="{FF2B5EF4-FFF2-40B4-BE49-F238E27FC236}">
                <a16:creationId xmlns:a16="http://schemas.microsoft.com/office/drawing/2014/main" id="{94C44313-07C7-4605-3D3F-AAD770EB4287}"/>
              </a:ext>
            </a:extLst>
          </p:cNvPr>
          <p:cNvSpPr txBox="1"/>
          <p:nvPr/>
        </p:nvSpPr>
        <p:spPr>
          <a:xfrm>
            <a:off x="1086178" y="2563190"/>
            <a:ext cx="10515600" cy="1292662"/>
          </a:xfrm>
          <a:prstGeom prst="rect">
            <a:avLst/>
          </a:prstGeom>
          <a:noFill/>
        </p:spPr>
        <p:txBody>
          <a:bodyPr wrap="square">
            <a:spAutoFit/>
          </a:bodyPr>
          <a:lstStyle/>
          <a:p>
            <a:pPr marL="0" lvl="0" indent="0">
              <a:buFont typeface="Arial" panose="020B0604020202020204" pitchFamily="34" charset="0"/>
              <a:buNone/>
            </a:pPr>
            <a:r>
              <a:rPr lang="en-US" sz="2600" dirty="0">
                <a:latin typeface="+mj-lt"/>
              </a:rPr>
              <a:t>Systemische Verfügbarkeit von trans- oder subkutan verabreichten Arzneistoffen verstärkt</a:t>
            </a:r>
            <a:endParaRPr lang="de-DE" sz="2600" dirty="0">
              <a:latin typeface="+mj-lt"/>
            </a:endParaRPr>
          </a:p>
          <a:p>
            <a:pPr marL="0" lvl="0" indent="0">
              <a:buFont typeface="Arial" panose="020B0604020202020204" pitchFamily="34" charset="0"/>
              <a:buNone/>
            </a:pPr>
            <a:r>
              <a:rPr lang="en-US" sz="2600" dirty="0">
                <a:latin typeface="+mj-lt"/>
              </a:rPr>
              <a:t>z.B. Opioidpflaster, Altinsulin</a:t>
            </a:r>
            <a:endParaRPr lang="de-DE" sz="2600" dirty="0">
              <a:latin typeface="+mj-lt"/>
            </a:endParaRPr>
          </a:p>
        </p:txBody>
      </p:sp>
      <p:grpSp>
        <p:nvGrpSpPr>
          <p:cNvPr id="15" name="Gruppieren 14">
            <a:extLst>
              <a:ext uri="{FF2B5EF4-FFF2-40B4-BE49-F238E27FC236}">
                <a16:creationId xmlns:a16="http://schemas.microsoft.com/office/drawing/2014/main" id="{0884ED96-61AD-65BA-1A55-773352CC9515}"/>
              </a:ext>
            </a:extLst>
          </p:cNvPr>
          <p:cNvGrpSpPr/>
          <p:nvPr/>
        </p:nvGrpSpPr>
        <p:grpSpPr>
          <a:xfrm>
            <a:off x="851556" y="3887640"/>
            <a:ext cx="10515600" cy="917280"/>
            <a:chOff x="0" y="2175669"/>
            <a:chExt cx="10515600" cy="917280"/>
          </a:xfrm>
        </p:grpSpPr>
        <p:sp>
          <p:nvSpPr>
            <p:cNvPr id="16" name="Rechteck: abgerundete Ecken 15">
              <a:extLst>
                <a:ext uri="{FF2B5EF4-FFF2-40B4-BE49-F238E27FC236}">
                  <a16:creationId xmlns:a16="http://schemas.microsoft.com/office/drawing/2014/main" id="{DE6490B2-1E80-872A-30BC-F9306B62F5E6}"/>
                </a:ext>
              </a:extLst>
            </p:cNvPr>
            <p:cNvSpPr/>
            <p:nvPr/>
          </p:nvSpPr>
          <p:spPr>
            <a:xfrm>
              <a:off x="0" y="2175669"/>
              <a:ext cx="10515600" cy="917280"/>
            </a:xfrm>
            <a:prstGeom prst="roundRect">
              <a:avLst/>
            </a:prstGeom>
            <a:solidFill>
              <a:srgbClr val="4465A8">
                <a:alpha val="32549"/>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echteck: abgerundete Ecken 4">
              <a:extLst>
                <a:ext uri="{FF2B5EF4-FFF2-40B4-BE49-F238E27FC236}">
                  <a16:creationId xmlns:a16="http://schemas.microsoft.com/office/drawing/2014/main" id="{16FC0D00-C801-12F7-3012-C9B935D6A992}"/>
                </a:ext>
              </a:extLst>
            </p:cNvPr>
            <p:cNvSpPr txBox="1"/>
            <p:nvPr/>
          </p:nvSpPr>
          <p:spPr>
            <a:xfrm>
              <a:off x="44778" y="2220447"/>
              <a:ext cx="10426044" cy="8277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solidFill>
                    <a:srgbClr val="3A4C9E"/>
                  </a:solidFill>
                  <a:latin typeface="+mj-lt"/>
                </a:rPr>
                <a:t>Abnahme der Nieren- und Leberperfusion</a:t>
              </a:r>
              <a:endParaRPr lang="de-DE" sz="2600" kern="1200" dirty="0">
                <a:latin typeface="+mj-lt"/>
              </a:endParaRPr>
            </a:p>
          </p:txBody>
        </p:sp>
      </p:grpSp>
      <p:sp>
        <p:nvSpPr>
          <p:cNvPr id="12" name="Textfeld 1">
            <a:extLst>
              <a:ext uri="{FF2B5EF4-FFF2-40B4-BE49-F238E27FC236}">
                <a16:creationId xmlns:a16="http://schemas.microsoft.com/office/drawing/2014/main" id="{D2C9E9FD-0AB0-4191-905A-3A781FE738D9}"/>
              </a:ext>
            </a:extLst>
          </p:cNvPr>
          <p:cNvSpPr txBox="1">
            <a:spLocks noChangeArrowheads="1"/>
          </p:cNvSpPr>
          <p:nvPr/>
        </p:nvSpPr>
        <p:spPr bwMode="auto">
          <a:xfrm>
            <a:off x="838199" y="6323597"/>
            <a:ext cx="10515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3"/>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23435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D5E6D98-5BE2-43BC-92DC-C0CFCACB6BE5}"/>
              </a:ext>
            </a:extLst>
          </p:cNvPr>
          <p:cNvSpPr>
            <a:spLocks noGrp="1"/>
          </p:cNvSpPr>
          <p:nvPr>
            <p:ph type="title"/>
          </p:nvPr>
        </p:nvSpPr>
        <p:spPr/>
        <p:txBody>
          <a:bodyPr/>
          <a:lstStyle/>
          <a:p>
            <a:r>
              <a:rPr lang="en-US" b="1" dirty="0">
                <a:solidFill>
                  <a:srgbClr val="3A4C9E"/>
                </a:solidFill>
              </a:rPr>
              <a:t>3. </a:t>
            </a:r>
            <a:r>
              <a:rPr lang="en-US" b="1" dirty="0" err="1">
                <a:solidFill>
                  <a:srgbClr val="3A4C9E"/>
                </a:solidFill>
              </a:rPr>
              <a:t>Medikamente</a:t>
            </a:r>
            <a:r>
              <a:rPr lang="en-US" b="1" dirty="0">
                <a:solidFill>
                  <a:srgbClr val="3A4C9E"/>
                </a:solidFill>
              </a:rPr>
              <a:t> und </a:t>
            </a:r>
            <a:r>
              <a:rPr lang="en-US" b="1" dirty="0" err="1">
                <a:solidFill>
                  <a:srgbClr val="3A4C9E"/>
                </a:solidFill>
              </a:rPr>
              <a:t>Trinkmengenbeschränkungen</a:t>
            </a:r>
            <a:r>
              <a:rPr lang="en-US" b="1" dirty="0">
                <a:solidFill>
                  <a:srgbClr val="3A4C9E"/>
                </a:solidFill>
              </a:rPr>
              <a:t> </a:t>
            </a:r>
            <a:r>
              <a:rPr lang="en-US" b="1" dirty="0" err="1">
                <a:solidFill>
                  <a:srgbClr val="3A4C9E"/>
                </a:solidFill>
              </a:rPr>
              <a:t>prüfen</a:t>
            </a:r>
            <a:r>
              <a:rPr lang="en-US" b="1" dirty="0">
                <a:solidFill>
                  <a:srgbClr val="3A4C9E"/>
                </a:solidFill>
              </a:rPr>
              <a:t> </a:t>
            </a:r>
            <a:endParaRPr lang="de-DE" dirty="0"/>
          </a:p>
        </p:txBody>
      </p:sp>
      <p:sp>
        <p:nvSpPr>
          <p:cNvPr id="7" name="Inhaltsplatzhalter 3">
            <a:extLst>
              <a:ext uri="{FF2B5EF4-FFF2-40B4-BE49-F238E27FC236}">
                <a16:creationId xmlns:a16="http://schemas.microsoft.com/office/drawing/2014/main" id="{1E19EA37-A864-416A-B248-081EFC66E4AF}"/>
              </a:ext>
            </a:extLst>
          </p:cNvPr>
          <p:cNvSpPr txBox="1">
            <a:spLocks/>
          </p:cNvSpPr>
          <p:nvPr/>
        </p:nvSpPr>
        <p:spPr>
          <a:xfrm>
            <a:off x="838200" y="1930539"/>
            <a:ext cx="10515600" cy="3980715"/>
          </a:xfrm>
          <a:prstGeom prst="roundRect">
            <a:avLst/>
          </a:prstGeom>
          <a:solidFill>
            <a:srgbClr val="4465A8">
              <a:alpha val="32157"/>
            </a:srgb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de-DE" sz="2000" dirty="0">
                <a:latin typeface="+mj-lt"/>
              </a:rPr>
              <a:t>Lagerungsbedingungen von </a:t>
            </a:r>
            <a:r>
              <a:rPr lang="de-DE" sz="2000" dirty="0">
                <a:solidFill>
                  <a:schemeClr val="tx1">
                    <a:lumMod val="95000"/>
                    <a:lumOff val="5000"/>
                  </a:schemeClr>
                </a:solidFill>
                <a:latin typeface="+mj-lt"/>
              </a:rPr>
              <a:t>Medikamenten prüfen</a:t>
            </a:r>
          </a:p>
          <a:p>
            <a:pPr>
              <a:lnSpc>
                <a:spcPct val="100000"/>
              </a:lnSpc>
              <a:spcBef>
                <a:spcPts val="600"/>
              </a:spcBef>
            </a:pPr>
            <a:r>
              <a:rPr lang="de-DE" sz="2000" dirty="0" err="1">
                <a:latin typeface="+mj-lt"/>
              </a:rPr>
              <a:t>Risikopatient:innen</a:t>
            </a:r>
            <a:r>
              <a:rPr lang="de-DE" sz="2000" dirty="0">
                <a:latin typeface="+mj-lt"/>
              </a:rPr>
              <a:t> während Hitzewellen besonders sorgsam überwachen</a:t>
            </a:r>
          </a:p>
          <a:p>
            <a:pPr>
              <a:lnSpc>
                <a:spcPct val="100000"/>
              </a:lnSpc>
              <a:spcBef>
                <a:spcPts val="600"/>
              </a:spcBef>
            </a:pPr>
            <a:r>
              <a:rPr lang="de-DE" sz="2000" dirty="0">
                <a:latin typeface="+mj-lt"/>
              </a:rPr>
              <a:t>Medikamentenpläne vor dem Sommer kontrollieren, </a:t>
            </a:r>
            <a:r>
              <a:rPr lang="de-DE" sz="2000" dirty="0" err="1">
                <a:latin typeface="+mj-lt"/>
              </a:rPr>
              <a:t>Patient:innen</a:t>
            </a:r>
            <a:r>
              <a:rPr lang="de-DE" sz="2000" dirty="0">
                <a:latin typeface="+mj-lt"/>
              </a:rPr>
              <a:t> sensibilisieren und Medikamente ggf. reduzieren oder pausieren</a:t>
            </a:r>
          </a:p>
          <a:p>
            <a:pPr>
              <a:lnSpc>
                <a:spcPct val="100000"/>
              </a:lnSpc>
              <a:spcBef>
                <a:spcPts val="600"/>
              </a:spcBef>
            </a:pPr>
            <a:r>
              <a:rPr lang="de-DE" sz="2000" dirty="0">
                <a:latin typeface="+mj-lt"/>
              </a:rPr>
              <a:t>Empfehlungen der S3-Leitlinien Multimedikation und Multimorbidität (</a:t>
            </a:r>
            <a:r>
              <a:rPr lang="de-DE" sz="2000" dirty="0">
                <a:solidFill>
                  <a:prstClr val="black"/>
                </a:solidFill>
                <a:latin typeface="+mj-lt"/>
                <a:hlinkClick r:id="rId3"/>
              </a:rPr>
              <a:t>https://www.degam.de/degam-leitlinien-379</a:t>
            </a:r>
            <a:r>
              <a:rPr lang="de-DE" sz="2000" dirty="0">
                <a:solidFill>
                  <a:prstClr val="black"/>
                </a:solidFill>
                <a:latin typeface="+mj-lt"/>
              </a:rPr>
              <a:t>)</a:t>
            </a:r>
            <a:r>
              <a:rPr lang="de-DE" sz="2000" dirty="0">
                <a:latin typeface="+mj-lt"/>
              </a:rPr>
              <a:t> sowie Tools wie die PRISCUS-Liste (</a:t>
            </a:r>
            <a:r>
              <a:rPr lang="de-DE" sz="2000" dirty="0">
                <a:solidFill>
                  <a:prstClr val="black"/>
                </a:solidFill>
                <a:latin typeface="+mj-lt"/>
                <a:hlinkClick r:id="rId4"/>
              </a:rPr>
              <a:t>https://www.priscus2-0.de/</a:t>
            </a:r>
            <a:r>
              <a:rPr lang="de-DE" sz="2000" dirty="0">
                <a:solidFill>
                  <a:prstClr val="black"/>
                </a:solidFill>
                <a:latin typeface="+mj-lt"/>
              </a:rPr>
              <a:t>) </a:t>
            </a:r>
            <a:r>
              <a:rPr lang="de-DE" sz="2000" dirty="0">
                <a:latin typeface="+mj-lt"/>
              </a:rPr>
              <a:t>berücksichtigen</a:t>
            </a:r>
          </a:p>
          <a:p>
            <a:pPr>
              <a:lnSpc>
                <a:spcPct val="100000"/>
              </a:lnSpc>
              <a:spcBef>
                <a:spcPts val="600"/>
              </a:spcBef>
            </a:pPr>
            <a:r>
              <a:rPr lang="de-DE" sz="2000" dirty="0">
                <a:latin typeface="+mj-lt"/>
              </a:rPr>
              <a:t>Besonders kritisch: Diuretika, Antihypertonika, Anticholinergika, Sedativa, Opioide</a:t>
            </a:r>
          </a:p>
          <a:p>
            <a:pPr>
              <a:lnSpc>
                <a:spcPct val="100000"/>
              </a:lnSpc>
              <a:spcBef>
                <a:spcPts val="600"/>
              </a:spcBef>
            </a:pPr>
            <a:r>
              <a:rPr lang="de-DE" sz="2000" dirty="0">
                <a:latin typeface="+mj-lt"/>
              </a:rPr>
              <a:t>Ausscheidungsstörungen erkennen (ggf. tägliche Gewichtskontrollen anordnen), </a:t>
            </a:r>
            <a:r>
              <a:rPr lang="en-US" sz="2000" kern="0" dirty="0" err="1">
                <a:latin typeface="+mj-lt"/>
                <a:cs typeface="Arial"/>
              </a:rPr>
              <a:t>Trinkmengenbeschränkungen</a:t>
            </a:r>
            <a:r>
              <a:rPr lang="en-US" sz="2000" kern="0" dirty="0">
                <a:latin typeface="+mj-lt"/>
                <a:cs typeface="Arial"/>
              </a:rPr>
              <a:t> </a:t>
            </a:r>
            <a:r>
              <a:rPr lang="en-US" sz="2000" kern="0" dirty="0" err="1">
                <a:latin typeface="+mj-lt"/>
                <a:cs typeface="Arial"/>
              </a:rPr>
              <a:t>überprüfen</a:t>
            </a:r>
            <a:r>
              <a:rPr lang="en-US" sz="2000" kern="0" dirty="0">
                <a:latin typeface="+mj-lt"/>
                <a:cs typeface="Arial"/>
              </a:rPr>
              <a:t> und </a:t>
            </a:r>
            <a:r>
              <a:rPr lang="en-US" sz="2000" kern="0" dirty="0" err="1">
                <a:latin typeface="+mj-lt"/>
                <a:cs typeface="Arial"/>
              </a:rPr>
              <a:t>ggf</a:t>
            </a:r>
            <a:r>
              <a:rPr lang="en-US" sz="2000" kern="0" dirty="0">
                <a:latin typeface="+mj-lt"/>
                <a:cs typeface="Arial"/>
              </a:rPr>
              <a:t>. </a:t>
            </a:r>
            <a:r>
              <a:rPr lang="en-US" sz="2000" kern="0" dirty="0" err="1">
                <a:latin typeface="+mj-lt"/>
                <a:cs typeface="Arial"/>
              </a:rPr>
              <a:t>anpassen</a:t>
            </a:r>
            <a:endParaRPr lang="en-US" sz="2000" kern="0" dirty="0">
              <a:latin typeface="+mj-lt"/>
              <a:cs typeface="Arial"/>
            </a:endParaRPr>
          </a:p>
        </p:txBody>
      </p:sp>
    </p:spTree>
    <p:extLst>
      <p:ext uri="{BB962C8B-B14F-4D97-AF65-F5344CB8AC3E}">
        <p14:creationId xmlns:p14="http://schemas.microsoft.com/office/powerpoint/2010/main" val="15541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5FB3E98-2C41-482E-83FA-AEA0D8BE53F6}"/>
              </a:ext>
            </a:extLst>
          </p:cNvPr>
          <p:cNvSpPr>
            <a:spLocks noGrp="1"/>
          </p:cNvSpPr>
          <p:nvPr>
            <p:ph type="title"/>
          </p:nvPr>
        </p:nvSpPr>
        <p:spPr/>
        <p:txBody>
          <a:bodyPr/>
          <a:lstStyle/>
          <a:p>
            <a:r>
              <a:rPr lang="de-DE" b="1" dirty="0">
                <a:solidFill>
                  <a:srgbClr val="4465A8"/>
                </a:solidFill>
              </a:rPr>
              <a:t>Medikamentenmanagement bei Hitzewellen </a:t>
            </a:r>
            <a:r>
              <a:rPr lang="de-DE" sz="3600" dirty="0">
                <a:solidFill>
                  <a:srgbClr val="4465A8"/>
                </a:solidFill>
              </a:rPr>
              <a:t>Beispielarzneimittel </a:t>
            </a:r>
            <a:r>
              <a:rPr lang="en-US" sz="3600" dirty="0">
                <a:solidFill>
                  <a:srgbClr val="4465A8"/>
                </a:solidFill>
              </a:rPr>
              <a:t>und </a:t>
            </a:r>
            <a:r>
              <a:rPr lang="de-DE" sz="3600" dirty="0">
                <a:solidFill>
                  <a:srgbClr val="4465A8"/>
                </a:solidFill>
              </a:rPr>
              <a:t>Maßnahmen</a:t>
            </a:r>
            <a:endParaRPr lang="de-DE" dirty="0"/>
          </a:p>
        </p:txBody>
      </p:sp>
      <p:sp>
        <p:nvSpPr>
          <p:cNvPr id="5" name="Inhaltsplatzhalter 4">
            <a:extLst>
              <a:ext uri="{FF2B5EF4-FFF2-40B4-BE49-F238E27FC236}">
                <a16:creationId xmlns:a16="http://schemas.microsoft.com/office/drawing/2014/main" id="{A840ABA0-F03B-4AE7-BB97-98E3EED6962D}"/>
              </a:ext>
            </a:extLst>
          </p:cNvPr>
          <p:cNvSpPr>
            <a:spLocks noGrp="1"/>
          </p:cNvSpPr>
          <p:nvPr>
            <p:ph idx="1"/>
          </p:nvPr>
        </p:nvSpPr>
        <p:spPr/>
        <p:txBody>
          <a:bodyPr>
            <a:normAutofit/>
          </a:bodyPr>
          <a:lstStyle/>
          <a:p>
            <a:pPr marL="0" indent="0" algn="ctr">
              <a:buNone/>
            </a:pPr>
            <a:r>
              <a:rPr lang="de-DE" sz="2600" dirty="0">
                <a:latin typeface="+mj-lt"/>
                <a:hlinkClick r:id="rId3"/>
              </a:rPr>
              <a:t>https://dosing.de/Hitze/heatindex.php</a:t>
            </a:r>
            <a:r>
              <a:rPr lang="de-DE" sz="2600" dirty="0">
                <a:latin typeface="+mj-lt"/>
              </a:rPr>
              <a:t> </a:t>
            </a:r>
          </a:p>
        </p:txBody>
      </p:sp>
      <p:pic>
        <p:nvPicPr>
          <p:cNvPr id="4" name="Grafik 3">
            <a:extLst>
              <a:ext uri="{FF2B5EF4-FFF2-40B4-BE49-F238E27FC236}">
                <a16:creationId xmlns:a16="http://schemas.microsoft.com/office/drawing/2014/main" id="{6D7F2B18-8141-43EB-9CE9-B16CE265E3A4}"/>
              </a:ext>
            </a:extLst>
          </p:cNvPr>
          <p:cNvPicPr>
            <a:picLocks noChangeAspect="1"/>
          </p:cNvPicPr>
          <p:nvPr/>
        </p:nvPicPr>
        <p:blipFill rotWithShape="1">
          <a:blip r:embed="rId4"/>
          <a:srcRect l="13750" t="2388" r="14254" b="34163"/>
          <a:stretch/>
        </p:blipFill>
        <p:spPr>
          <a:xfrm>
            <a:off x="1257928" y="2318000"/>
            <a:ext cx="8777787" cy="435133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0306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31734D28-7052-7C3D-E464-FADE449F3AC8}"/>
              </a:ext>
            </a:extLst>
          </p:cNvPr>
          <p:cNvGrpSpPr/>
          <p:nvPr/>
        </p:nvGrpSpPr>
        <p:grpSpPr>
          <a:xfrm>
            <a:off x="838200" y="1524044"/>
            <a:ext cx="10515600" cy="551655"/>
            <a:chOff x="0" y="0"/>
            <a:chExt cx="10515600" cy="551655"/>
          </a:xfrm>
        </p:grpSpPr>
        <p:sp>
          <p:nvSpPr>
            <p:cNvPr id="7" name="Rechteck: abgerundete Ecken 6">
              <a:extLst>
                <a:ext uri="{FF2B5EF4-FFF2-40B4-BE49-F238E27FC236}">
                  <a16:creationId xmlns:a16="http://schemas.microsoft.com/office/drawing/2014/main" id="{3AECD396-81DC-85C9-D186-67A789EF6701}"/>
                </a:ext>
              </a:extLst>
            </p:cNvPr>
            <p:cNvSpPr/>
            <p:nvPr/>
          </p:nvSpPr>
          <p:spPr>
            <a:xfrm>
              <a:off x="0" y="0"/>
              <a:ext cx="10515600" cy="551655"/>
            </a:xfrm>
            <a:prstGeom prst="roundRect">
              <a:avLst/>
            </a:prstGeom>
            <a:solidFill>
              <a:srgbClr val="4465A8">
                <a:alpha val="32157"/>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echteck: abgerundete Ecken 4">
              <a:extLst>
                <a:ext uri="{FF2B5EF4-FFF2-40B4-BE49-F238E27FC236}">
                  <a16:creationId xmlns:a16="http://schemas.microsoft.com/office/drawing/2014/main" id="{39A16570-43D7-F2AB-4AAC-4E465ABEE51C}"/>
                </a:ext>
              </a:extLst>
            </p:cNvPr>
            <p:cNvSpPr txBox="1"/>
            <p:nvPr/>
          </p:nvSpPr>
          <p:spPr>
            <a:xfrm>
              <a:off x="26930" y="26930"/>
              <a:ext cx="10461740" cy="4977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de-DE" sz="2300" b="1" kern="1200" dirty="0">
                  <a:solidFill>
                    <a:srgbClr val="3A4C9E"/>
                  </a:solidFill>
                  <a:latin typeface="+mj-lt"/>
                </a:rPr>
                <a:t>Mobilisierung des informellen Netzwerks zur täglichen Kontaktaufnahme in Hitzewellen </a:t>
              </a:r>
            </a:p>
          </p:txBody>
        </p:sp>
      </p:grpSp>
      <p:grpSp>
        <p:nvGrpSpPr>
          <p:cNvPr id="9" name="Gruppieren 8">
            <a:extLst>
              <a:ext uri="{FF2B5EF4-FFF2-40B4-BE49-F238E27FC236}">
                <a16:creationId xmlns:a16="http://schemas.microsoft.com/office/drawing/2014/main" id="{5F358EB0-F1AD-B1E7-6D93-5F119DAE042D}"/>
              </a:ext>
            </a:extLst>
          </p:cNvPr>
          <p:cNvGrpSpPr/>
          <p:nvPr/>
        </p:nvGrpSpPr>
        <p:grpSpPr>
          <a:xfrm>
            <a:off x="838200" y="3450159"/>
            <a:ext cx="10515600" cy="551655"/>
            <a:chOff x="0" y="1892030"/>
            <a:chExt cx="10515600" cy="551655"/>
          </a:xfrm>
        </p:grpSpPr>
        <p:sp>
          <p:nvSpPr>
            <p:cNvPr id="10" name="Rechteck: abgerundete Ecken 9">
              <a:extLst>
                <a:ext uri="{FF2B5EF4-FFF2-40B4-BE49-F238E27FC236}">
                  <a16:creationId xmlns:a16="http://schemas.microsoft.com/office/drawing/2014/main" id="{169B91BD-CAB5-5B23-5499-5840FBD03BD0}"/>
                </a:ext>
              </a:extLst>
            </p:cNvPr>
            <p:cNvSpPr/>
            <p:nvPr/>
          </p:nvSpPr>
          <p:spPr>
            <a:xfrm>
              <a:off x="0" y="1892030"/>
              <a:ext cx="10515600" cy="551655"/>
            </a:xfrm>
            <a:prstGeom prst="roundRect">
              <a:avLst/>
            </a:prstGeom>
            <a:solidFill>
              <a:srgbClr val="4465A8">
                <a:alpha val="32157"/>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chteck: abgerundete Ecken 4">
              <a:extLst>
                <a:ext uri="{FF2B5EF4-FFF2-40B4-BE49-F238E27FC236}">
                  <a16:creationId xmlns:a16="http://schemas.microsoft.com/office/drawing/2014/main" id="{ED701CB2-D035-A658-AB7E-EBEA5B3566FF}"/>
                </a:ext>
              </a:extLst>
            </p:cNvPr>
            <p:cNvSpPr txBox="1"/>
            <p:nvPr/>
          </p:nvSpPr>
          <p:spPr>
            <a:xfrm>
              <a:off x="26930" y="1918960"/>
              <a:ext cx="10461740" cy="4977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de-DE" sz="2300" b="1" kern="1200" dirty="0">
                  <a:solidFill>
                    <a:srgbClr val="3A4C9E"/>
                  </a:solidFill>
                  <a:latin typeface="+mj-lt"/>
                </a:rPr>
                <a:t>Proaktive Kontaktmaßnahmen durch Praxispersonal</a:t>
              </a:r>
            </a:p>
          </p:txBody>
        </p:sp>
      </p:grpSp>
      <p:grpSp>
        <p:nvGrpSpPr>
          <p:cNvPr id="19" name="Gruppieren 18">
            <a:extLst>
              <a:ext uri="{FF2B5EF4-FFF2-40B4-BE49-F238E27FC236}">
                <a16:creationId xmlns:a16="http://schemas.microsoft.com/office/drawing/2014/main" id="{510AB0AF-5E52-4235-D791-1EC6765B038E}"/>
              </a:ext>
            </a:extLst>
          </p:cNvPr>
          <p:cNvGrpSpPr/>
          <p:nvPr/>
        </p:nvGrpSpPr>
        <p:grpSpPr>
          <a:xfrm>
            <a:off x="865130" y="5046224"/>
            <a:ext cx="10515600" cy="551655"/>
            <a:chOff x="0" y="3553196"/>
            <a:chExt cx="10515600" cy="551655"/>
          </a:xfrm>
        </p:grpSpPr>
        <p:sp>
          <p:nvSpPr>
            <p:cNvPr id="20" name="Rechteck: abgerundete Ecken 19">
              <a:extLst>
                <a:ext uri="{FF2B5EF4-FFF2-40B4-BE49-F238E27FC236}">
                  <a16:creationId xmlns:a16="http://schemas.microsoft.com/office/drawing/2014/main" id="{1491C0C9-AE70-4C1E-1681-827B0C6A0B9A}"/>
                </a:ext>
              </a:extLst>
            </p:cNvPr>
            <p:cNvSpPr/>
            <p:nvPr/>
          </p:nvSpPr>
          <p:spPr>
            <a:xfrm>
              <a:off x="0" y="3553196"/>
              <a:ext cx="10515600" cy="551655"/>
            </a:xfrm>
            <a:prstGeom prst="roundRect">
              <a:avLst/>
            </a:prstGeom>
            <a:solidFill>
              <a:srgbClr val="4465A8">
                <a:alpha val="32157"/>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echteck: abgerundete Ecken 4">
              <a:extLst>
                <a:ext uri="{FF2B5EF4-FFF2-40B4-BE49-F238E27FC236}">
                  <a16:creationId xmlns:a16="http://schemas.microsoft.com/office/drawing/2014/main" id="{CBBE7DC3-9245-9944-AA79-5426104ED19C}"/>
                </a:ext>
              </a:extLst>
            </p:cNvPr>
            <p:cNvSpPr txBox="1"/>
            <p:nvPr/>
          </p:nvSpPr>
          <p:spPr>
            <a:xfrm>
              <a:off x="26930" y="3580126"/>
              <a:ext cx="10461740" cy="4977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de-DE" sz="2300" b="1" kern="1200" dirty="0">
                  <a:solidFill>
                    <a:srgbClr val="3A4C9E"/>
                  </a:solidFill>
                  <a:latin typeface="+mj-lt"/>
                </a:rPr>
                <a:t>Anlaufstelle für freiwilliges Risikoregister</a:t>
              </a:r>
            </a:p>
          </p:txBody>
        </p:sp>
      </p:grpSp>
      <p:sp>
        <p:nvSpPr>
          <p:cNvPr id="23" name="Textfeld 22">
            <a:extLst>
              <a:ext uri="{FF2B5EF4-FFF2-40B4-BE49-F238E27FC236}">
                <a16:creationId xmlns:a16="http://schemas.microsoft.com/office/drawing/2014/main" id="{A94592C0-F891-40A1-2D94-DEF88E91D9B5}"/>
              </a:ext>
            </a:extLst>
          </p:cNvPr>
          <p:cNvSpPr txBox="1"/>
          <p:nvPr/>
        </p:nvSpPr>
        <p:spPr>
          <a:xfrm>
            <a:off x="999780" y="2102150"/>
            <a:ext cx="10515600" cy="1200329"/>
          </a:xfrm>
          <a:prstGeom prst="rect">
            <a:avLst/>
          </a:prstGeom>
          <a:noFill/>
        </p:spPr>
        <p:txBody>
          <a:bodyPr wrap="square">
            <a:spAutoFit/>
          </a:bodyPr>
          <a:lstStyle/>
          <a:p>
            <a:pPr marL="285750" lvl="0" indent="-285750">
              <a:buFont typeface="Arial" panose="020B0604020202020204" pitchFamily="34" charset="0"/>
              <a:buChar char="•"/>
            </a:pPr>
            <a:r>
              <a:rPr lang="de-DE" dirty="0" err="1">
                <a:solidFill>
                  <a:schemeClr val="tx1">
                    <a:lumMod val="95000"/>
                    <a:lumOff val="5000"/>
                  </a:schemeClr>
                </a:solidFill>
                <a:latin typeface="+mj-lt"/>
              </a:rPr>
              <a:t>Risikopatient:innen</a:t>
            </a:r>
            <a:r>
              <a:rPr lang="de-DE" dirty="0">
                <a:solidFill>
                  <a:schemeClr val="tx1">
                    <a:lumMod val="95000"/>
                    <a:lumOff val="5000"/>
                  </a:schemeClr>
                </a:solidFill>
                <a:latin typeface="+mj-lt"/>
              </a:rPr>
              <a:t> in Praxis identifizieren, ev. Liste erstellen (ev. über Software-Programm)</a:t>
            </a:r>
          </a:p>
          <a:p>
            <a:pPr marL="285750" lvl="0" indent="-285750">
              <a:buFont typeface="Arial" panose="020B0604020202020204" pitchFamily="34" charset="0"/>
              <a:buChar char="•"/>
            </a:pPr>
            <a:r>
              <a:rPr lang="de-DE" dirty="0">
                <a:solidFill>
                  <a:schemeClr val="tx1">
                    <a:lumMod val="95000"/>
                    <a:lumOff val="5000"/>
                  </a:schemeClr>
                </a:solidFill>
                <a:latin typeface="+mj-lt"/>
              </a:rPr>
              <a:t>Umfeld der Risikopersonen vor dem Sommer über Risiken informieren und täglichen Besuch oder Anruf bei Erhalt von Hitzewarnungen (DWD Newsletter, Warn-App) empfehlen</a:t>
            </a:r>
          </a:p>
          <a:p>
            <a:pPr marL="285750" lvl="0" indent="-285750">
              <a:buFont typeface="Arial" panose="020B0604020202020204" pitchFamily="34" charset="0"/>
              <a:buChar char="•"/>
            </a:pPr>
            <a:r>
              <a:rPr lang="de-DE" dirty="0">
                <a:solidFill>
                  <a:schemeClr val="tx1">
                    <a:lumMod val="95000"/>
                    <a:lumOff val="5000"/>
                  </a:schemeClr>
                </a:solidFill>
                <a:latin typeface="+mj-lt"/>
              </a:rPr>
              <a:t>wo notwendig und möglich Pflege-, Hauswirtschaftsdienste einbeziehen - Cave: begrenzte Kapazitäten</a:t>
            </a:r>
          </a:p>
        </p:txBody>
      </p:sp>
      <p:sp>
        <p:nvSpPr>
          <p:cNvPr id="25" name="Textfeld 24">
            <a:extLst>
              <a:ext uri="{FF2B5EF4-FFF2-40B4-BE49-F238E27FC236}">
                <a16:creationId xmlns:a16="http://schemas.microsoft.com/office/drawing/2014/main" id="{CE7BFC31-677B-B4BA-885B-492D3ECE4350}"/>
              </a:ext>
            </a:extLst>
          </p:cNvPr>
          <p:cNvSpPr txBox="1"/>
          <p:nvPr/>
        </p:nvSpPr>
        <p:spPr>
          <a:xfrm>
            <a:off x="999780" y="3998254"/>
            <a:ext cx="10515600" cy="923330"/>
          </a:xfrm>
          <a:prstGeom prst="rect">
            <a:avLst/>
          </a:prstGeom>
          <a:noFill/>
        </p:spPr>
        <p:txBody>
          <a:bodyPr wrap="square">
            <a:spAutoFit/>
          </a:bodyPr>
          <a:lstStyle/>
          <a:p>
            <a:pPr marL="285750" lvl="0" indent="-285750">
              <a:buFont typeface="Arial" panose="020B0604020202020204" pitchFamily="34" charset="0"/>
              <a:buChar char="•"/>
            </a:pPr>
            <a:r>
              <a:rPr lang="de-DE" dirty="0">
                <a:solidFill>
                  <a:schemeClr val="tx1">
                    <a:lumMod val="95000"/>
                    <a:lumOff val="5000"/>
                  </a:schemeClr>
                </a:solidFill>
                <a:latin typeface="+mj-lt"/>
              </a:rPr>
              <a:t>punktuell je nach Situation machbar: Präventive Hausbesuche oder Anrufe bei Hochrisikopatienten durch besonders geschulte MFAs (z.B. VerAH - Versorgungsassistentin in der Hausarztpraxis)</a:t>
            </a:r>
          </a:p>
          <a:p>
            <a:pPr marL="285750" lvl="0" indent="-285750">
              <a:buFont typeface="Arial" panose="020B0604020202020204" pitchFamily="34" charset="0"/>
              <a:buChar char="•"/>
            </a:pPr>
            <a:r>
              <a:rPr lang="de-DE" dirty="0">
                <a:solidFill>
                  <a:schemeClr val="tx1">
                    <a:lumMod val="95000"/>
                    <a:lumOff val="5000"/>
                  </a:schemeClr>
                </a:solidFill>
                <a:latin typeface="+mj-lt"/>
              </a:rPr>
              <a:t>großflächig nur bei Abrechenbarkeit und ggf. zusätzlicher personeller Ausstattung denkbar</a:t>
            </a:r>
          </a:p>
        </p:txBody>
      </p:sp>
      <p:sp>
        <p:nvSpPr>
          <p:cNvPr id="27" name="Textfeld 26">
            <a:extLst>
              <a:ext uri="{FF2B5EF4-FFF2-40B4-BE49-F238E27FC236}">
                <a16:creationId xmlns:a16="http://schemas.microsoft.com/office/drawing/2014/main" id="{B9F53388-E446-20E2-D4B9-AD3BD3873BC3}"/>
              </a:ext>
            </a:extLst>
          </p:cNvPr>
          <p:cNvSpPr txBox="1"/>
          <p:nvPr/>
        </p:nvSpPr>
        <p:spPr>
          <a:xfrm>
            <a:off x="999780" y="5681643"/>
            <a:ext cx="10380950" cy="646331"/>
          </a:xfrm>
          <a:prstGeom prst="rect">
            <a:avLst/>
          </a:prstGeom>
          <a:noFill/>
        </p:spPr>
        <p:txBody>
          <a:bodyPr wrap="square">
            <a:spAutoFit/>
          </a:bodyPr>
          <a:lstStyle/>
          <a:p>
            <a:pPr marL="285750" lvl="0" indent="-285750">
              <a:buFont typeface="Arial" panose="020B0604020202020204" pitchFamily="34" charset="0"/>
              <a:buChar char="•"/>
            </a:pPr>
            <a:r>
              <a:rPr lang="de-DE" dirty="0">
                <a:solidFill>
                  <a:schemeClr val="tx1">
                    <a:lumMod val="95000"/>
                    <a:lumOff val="5000"/>
                  </a:schemeClr>
                </a:solidFill>
                <a:latin typeface="+mj-lt"/>
              </a:rPr>
              <a:t>im Rahmen eines zentral organisierten Hitzeaktionsplans denkbar</a:t>
            </a:r>
          </a:p>
          <a:p>
            <a:pPr marL="285750" lvl="0" indent="-285750">
              <a:buFont typeface="Arial" panose="020B0604020202020204" pitchFamily="34" charset="0"/>
              <a:buChar char="•"/>
            </a:pPr>
            <a:r>
              <a:rPr lang="de-DE" dirty="0">
                <a:solidFill>
                  <a:schemeClr val="tx1">
                    <a:lumMod val="95000"/>
                    <a:lumOff val="5000"/>
                  </a:schemeClr>
                </a:solidFill>
                <a:latin typeface="+mj-lt"/>
              </a:rPr>
              <a:t>Hitzetelefon</a:t>
            </a:r>
          </a:p>
        </p:txBody>
      </p:sp>
      <p:sp>
        <p:nvSpPr>
          <p:cNvPr id="3" name="Titel 2">
            <a:extLst>
              <a:ext uri="{FF2B5EF4-FFF2-40B4-BE49-F238E27FC236}">
                <a16:creationId xmlns:a16="http://schemas.microsoft.com/office/drawing/2014/main" id="{92887626-3D49-4FB1-A5A9-A97589B975B9}"/>
              </a:ext>
            </a:extLst>
          </p:cNvPr>
          <p:cNvSpPr>
            <a:spLocks noGrp="1"/>
          </p:cNvSpPr>
          <p:nvPr>
            <p:ph type="title"/>
          </p:nvPr>
        </p:nvSpPr>
        <p:spPr/>
        <p:txBody>
          <a:bodyPr/>
          <a:lstStyle/>
          <a:p>
            <a:r>
              <a:rPr lang="de-DE" b="1" dirty="0">
                <a:solidFill>
                  <a:srgbClr val="3A4C9E"/>
                </a:solidFill>
              </a:rPr>
              <a:t>4. Proaktive Kontaktaufnahme</a:t>
            </a:r>
            <a:endParaRPr lang="de-DE" dirty="0"/>
          </a:p>
        </p:txBody>
      </p:sp>
      <p:sp>
        <p:nvSpPr>
          <p:cNvPr id="16" name="Textfeld 1">
            <a:extLst>
              <a:ext uri="{FF2B5EF4-FFF2-40B4-BE49-F238E27FC236}">
                <a16:creationId xmlns:a16="http://schemas.microsoft.com/office/drawing/2014/main" id="{2BCE5CA7-79BA-42B9-915B-DB16801B3D9B}"/>
              </a:ext>
            </a:extLst>
          </p:cNvPr>
          <p:cNvSpPr txBox="1">
            <a:spLocks noChangeArrowheads="1"/>
          </p:cNvSpPr>
          <p:nvPr/>
        </p:nvSpPr>
        <p:spPr bwMode="auto">
          <a:xfrm>
            <a:off x="838199" y="6323597"/>
            <a:ext cx="10515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3"/>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161064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ECE962B1-89F0-425A-A748-C7770F683277}"/>
              </a:ext>
            </a:extLst>
          </p:cNvPr>
          <p:cNvSpPr>
            <a:spLocks noGrp="1"/>
          </p:cNvSpPr>
          <p:nvPr>
            <p:ph idx="1"/>
          </p:nvPr>
        </p:nvSpPr>
        <p:spPr>
          <a:xfrm>
            <a:off x="1491916" y="287398"/>
            <a:ext cx="9861884" cy="6044822"/>
          </a:xfrm>
        </p:spPr>
        <p:txBody>
          <a:bodyPr anchor="ctr">
            <a:normAutofit/>
          </a:bodyPr>
          <a:lstStyle/>
          <a:p>
            <a:pPr marL="0" indent="0">
              <a:lnSpc>
                <a:spcPct val="100000"/>
              </a:lnSpc>
              <a:spcBef>
                <a:spcPts val="0"/>
              </a:spcBef>
              <a:buNone/>
            </a:pPr>
            <a:r>
              <a:rPr lang="de-DE" sz="3200" b="1" dirty="0">
                <a:solidFill>
                  <a:srgbClr val="3A4C9E"/>
                </a:solidFill>
                <a:latin typeface="+mj-lt"/>
              </a:rPr>
              <a:t>Ärzt:innen können </a:t>
            </a:r>
          </a:p>
          <a:p>
            <a:pPr marL="0" indent="0">
              <a:lnSpc>
                <a:spcPct val="100000"/>
              </a:lnSpc>
              <a:spcBef>
                <a:spcPts val="0"/>
              </a:spcBef>
              <a:spcAft>
                <a:spcPts val="1000"/>
              </a:spcAft>
              <a:buNone/>
            </a:pPr>
            <a:r>
              <a:rPr lang="de-DE" sz="3200" b="1" dirty="0">
                <a:solidFill>
                  <a:srgbClr val="3A4C9E"/>
                </a:solidFill>
                <a:latin typeface="+mj-lt"/>
              </a:rPr>
              <a:t>durch </a:t>
            </a:r>
          </a:p>
          <a:p>
            <a:pPr lvl="1">
              <a:lnSpc>
                <a:spcPct val="100000"/>
              </a:lnSpc>
              <a:spcBef>
                <a:spcPts val="0"/>
              </a:spcBef>
            </a:pPr>
            <a:r>
              <a:rPr lang="de-DE" sz="3200" b="1" dirty="0">
                <a:solidFill>
                  <a:srgbClr val="3A4C9E"/>
                </a:solidFill>
                <a:latin typeface="+mj-lt"/>
              </a:rPr>
              <a:t>Information, </a:t>
            </a:r>
          </a:p>
          <a:p>
            <a:pPr lvl="1">
              <a:lnSpc>
                <a:spcPct val="100000"/>
              </a:lnSpc>
              <a:spcBef>
                <a:spcPts val="0"/>
              </a:spcBef>
            </a:pPr>
            <a:r>
              <a:rPr lang="de-DE" sz="3200" b="1" dirty="0">
                <a:solidFill>
                  <a:srgbClr val="3A4C9E"/>
                </a:solidFill>
                <a:latin typeface="+mj-lt"/>
              </a:rPr>
              <a:t>Optimierung von Praxisabläufen, </a:t>
            </a:r>
          </a:p>
          <a:p>
            <a:pPr lvl="1">
              <a:lnSpc>
                <a:spcPct val="100000"/>
              </a:lnSpc>
              <a:spcBef>
                <a:spcPts val="0"/>
              </a:spcBef>
            </a:pPr>
            <a:r>
              <a:rPr lang="de-DE" sz="3200" b="1" dirty="0">
                <a:solidFill>
                  <a:srgbClr val="3A4C9E"/>
                </a:solidFill>
                <a:latin typeface="+mj-lt"/>
              </a:rPr>
              <a:t>Prüfung von Medikamenten und </a:t>
            </a:r>
          </a:p>
          <a:p>
            <a:pPr lvl="1">
              <a:lnSpc>
                <a:spcPct val="100000"/>
              </a:lnSpc>
              <a:spcBef>
                <a:spcPts val="0"/>
              </a:spcBef>
            </a:pPr>
            <a:r>
              <a:rPr lang="de-DE" sz="3200" b="1" dirty="0">
                <a:solidFill>
                  <a:srgbClr val="3A4C9E"/>
                </a:solidFill>
                <a:latin typeface="+mj-lt"/>
              </a:rPr>
              <a:t>Koordinierung von Helfer:innen </a:t>
            </a:r>
          </a:p>
          <a:p>
            <a:pPr marL="0" indent="0">
              <a:lnSpc>
                <a:spcPct val="100000"/>
              </a:lnSpc>
              <a:buNone/>
            </a:pPr>
            <a:r>
              <a:rPr lang="de-DE" sz="3200" b="1" dirty="0">
                <a:solidFill>
                  <a:srgbClr val="3A4C9E"/>
                </a:solidFill>
                <a:latin typeface="+mj-lt"/>
              </a:rPr>
              <a:t>maßgeblich zum Schutz gefährdeter Menschen vor hitzebedingten Gesundheitsschäden beitragen.</a:t>
            </a:r>
          </a:p>
        </p:txBody>
      </p:sp>
    </p:spTree>
    <p:extLst>
      <p:ext uri="{BB962C8B-B14F-4D97-AF65-F5344CB8AC3E}">
        <p14:creationId xmlns:p14="http://schemas.microsoft.com/office/powerpoint/2010/main" val="93553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a:solidFill>
                  <a:srgbClr val="3A4C9E"/>
                </a:solidFill>
              </a:rPr>
              <a:t>Quellen</a:t>
            </a: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a:xfrm>
            <a:off x="838200" y="1690688"/>
            <a:ext cx="10639587" cy="4486275"/>
          </a:xfrm>
        </p:spPr>
        <p:txBody>
          <a:bodyPr>
            <a:normAutofit/>
          </a:bodyPr>
          <a:lstStyle/>
          <a:p>
            <a:pPr marL="0" indent="0">
              <a:spcBef>
                <a:spcPts val="200"/>
              </a:spcBef>
              <a:buNone/>
            </a:pPr>
            <a:r>
              <a:rPr lang="en-US" sz="1800" dirty="0">
                <a:latin typeface="+mj-lt"/>
              </a:rPr>
              <a:t>Diese Fortbildung basiert auf:</a:t>
            </a:r>
          </a:p>
          <a:p>
            <a:pPr>
              <a:spcBef>
                <a:spcPts val="200"/>
              </a:spcBef>
            </a:pPr>
            <a:r>
              <a:rPr lang="de-DE" sz="1800" dirty="0">
                <a:latin typeface="+mj-lt"/>
              </a:rPr>
              <a:t>A. Herrmann, W. E. Haefeli, U. Lindemann, K. Rapp, P. </a:t>
            </a:r>
            <a:r>
              <a:rPr lang="de-DE" sz="1800" dirty="0" err="1">
                <a:latin typeface="+mj-lt"/>
              </a:rPr>
              <a:t>Roigk</a:t>
            </a:r>
            <a:r>
              <a:rPr lang="de-DE" sz="1800" dirty="0">
                <a:latin typeface="+mj-lt"/>
              </a:rPr>
              <a:t> &amp; C. Becker (2019): Epidemiologie und Prävention hitzebedingter Gesundheitsschäden älterer Menschen. Z </a:t>
            </a:r>
            <a:r>
              <a:rPr lang="de-DE" sz="1800" dirty="0" err="1">
                <a:latin typeface="+mj-lt"/>
              </a:rPr>
              <a:t>Gerontol</a:t>
            </a:r>
            <a:r>
              <a:rPr lang="de-DE" sz="1800" dirty="0">
                <a:latin typeface="+mj-lt"/>
              </a:rPr>
              <a:t> </a:t>
            </a:r>
            <a:r>
              <a:rPr lang="de-DE" sz="1800" dirty="0" err="1">
                <a:latin typeface="+mj-lt"/>
              </a:rPr>
              <a:t>Geriat</a:t>
            </a:r>
            <a:r>
              <a:rPr lang="de-DE" sz="1800" dirty="0">
                <a:latin typeface="+mj-lt"/>
              </a:rPr>
              <a:t> 2019 · 52:487–502: </a:t>
            </a:r>
            <a:r>
              <a:rPr lang="de-DE" sz="1800" dirty="0">
                <a:latin typeface="+mj-lt"/>
                <a:hlinkClick r:id="rId3"/>
              </a:rPr>
              <a:t>https://doi.org/10.1007/s00391-019-01594-4</a:t>
            </a:r>
            <a:r>
              <a:rPr lang="de-DE" sz="1800" dirty="0">
                <a:latin typeface="+mj-lt"/>
              </a:rPr>
              <a:t>   </a:t>
            </a:r>
          </a:p>
          <a:p>
            <a:pPr>
              <a:spcBef>
                <a:spcPts val="200"/>
              </a:spcBef>
            </a:pPr>
            <a:endParaRPr lang="en-US" sz="1800" dirty="0">
              <a:latin typeface="+mj-lt"/>
            </a:endParaRPr>
          </a:p>
          <a:p>
            <a:pPr marL="0" indent="0">
              <a:spcBef>
                <a:spcPts val="200"/>
              </a:spcBef>
              <a:buNone/>
            </a:pPr>
            <a:r>
              <a:rPr lang="en-US" sz="1800" dirty="0">
                <a:latin typeface="+mj-lt"/>
              </a:rPr>
              <a:t>Weitere Quellen:</a:t>
            </a:r>
          </a:p>
          <a:p>
            <a:pPr>
              <a:spcBef>
                <a:spcPts val="200"/>
              </a:spcBef>
            </a:pPr>
            <a:r>
              <a:rPr lang="de-DE" sz="1800" dirty="0">
                <a:latin typeface="+mj-lt"/>
              </a:rPr>
              <a:t>KLUG – Deutsche Allianz Klimawandel und Gesundheit e.V. (2021): Informationen für Pflegeheimleitungen zum Gesundheitsschutz Ihrer Bewohner:innen bei Hitzewellen unter Berücksichtigung der Corona-Situation, online verfügbar unter: </a:t>
            </a:r>
            <a:r>
              <a:rPr lang="de-DE" sz="1800" dirty="0">
                <a:latin typeface="+mj-lt"/>
                <a:hlinkClick r:id="rId4"/>
              </a:rPr>
              <a:t>https://www.klimawandel-gesundheit.de/wp-content/uploads/2021/06/2021-06-Hitze-Infoblatt-Pflegeheim.pdf</a:t>
            </a:r>
            <a:r>
              <a:rPr lang="de-DE" sz="1800" dirty="0">
                <a:latin typeface="+mj-lt"/>
              </a:rPr>
              <a:t> </a:t>
            </a:r>
          </a:p>
          <a:p>
            <a:pPr>
              <a:spcBef>
                <a:spcPts val="200"/>
              </a:spcBef>
            </a:pPr>
            <a:r>
              <a:rPr lang="de-DE" sz="1800" dirty="0">
                <a:latin typeface="+mj-lt"/>
              </a:rPr>
              <a:t>KLUG – Deutsche Allianz Klimawandel und Gesundheit e.V. (2021): Informationen für Ärzt:innen zu Gesundheitsschutz in Hitzewellen bei Covid-19 Pandemie, online verfügbar unter: </a:t>
            </a:r>
            <a:r>
              <a:rPr lang="de-DE" sz="1800" dirty="0">
                <a:latin typeface="+mj-lt"/>
                <a:hlinkClick r:id="rId5"/>
              </a:rPr>
              <a:t>https://www.klimawandel-gesundheit.de/wp-content/uploads/2021/06/2021-06-Hitze-Infoblatt-A%CC%88rzte.pdf</a:t>
            </a:r>
            <a:r>
              <a:rPr lang="de-DE" sz="1800" dirty="0">
                <a:latin typeface="+mj-lt"/>
              </a:rPr>
              <a:t> </a:t>
            </a:r>
          </a:p>
          <a:p>
            <a:pPr>
              <a:spcBef>
                <a:spcPts val="200"/>
              </a:spcBef>
            </a:pPr>
            <a:r>
              <a:rPr lang="de-DE" sz="1800" dirty="0">
                <a:latin typeface="+mj-lt"/>
              </a:rPr>
              <a:t>Walter E. Haefeli, David Czock  (2020): Abteilung Klinische Pharmakologie und Pharmakoepidemiologie, Universitätsklinikum Heidelberg, Deutschland: </a:t>
            </a:r>
            <a:r>
              <a:rPr lang="de-DE" sz="1800" dirty="0">
                <a:latin typeface="+mj-lt"/>
                <a:hlinkClick r:id="rId6"/>
              </a:rPr>
              <a:t>https://dosing.de/Hitze/heatindex.php</a:t>
            </a:r>
            <a:r>
              <a:rPr lang="de-DE" sz="1800" dirty="0">
                <a:latin typeface="+mj-lt"/>
              </a:rPr>
              <a:t> </a:t>
            </a:r>
          </a:p>
          <a:p>
            <a:pPr>
              <a:spcBef>
                <a:spcPts val="200"/>
              </a:spcBef>
            </a:pPr>
            <a:r>
              <a:rPr lang="en-DE" sz="1800" dirty="0">
                <a:latin typeface="+mj-lt"/>
                <a:hlinkClick r:id="rId7"/>
              </a:rPr>
              <a:t>https://www.deutsche-apotheker-zeitung.de/daz-az/2019/daz-35-2019/richtig-lagern-bei-hitze</a:t>
            </a:r>
            <a:r>
              <a:rPr lang="en-US" sz="1800" dirty="0">
                <a:latin typeface="+mj-lt"/>
              </a:rPr>
              <a:t> </a:t>
            </a:r>
            <a:r>
              <a:rPr lang="de-DE" sz="1800" dirty="0">
                <a:latin typeface="+mj-lt"/>
              </a:rPr>
              <a:t> </a:t>
            </a:r>
          </a:p>
        </p:txBody>
      </p:sp>
    </p:spTree>
    <p:extLst>
      <p:ext uri="{BB962C8B-B14F-4D97-AF65-F5344CB8AC3E}">
        <p14:creationId xmlns:p14="http://schemas.microsoft.com/office/powerpoint/2010/main" val="398366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D9F131-8575-524D-9697-566AC8D1922D}"/>
              </a:ext>
            </a:extLst>
          </p:cNvPr>
          <p:cNvSpPr>
            <a:spLocks noGrp="1"/>
          </p:cNvSpPr>
          <p:nvPr>
            <p:ph type="ctrTitle"/>
          </p:nvPr>
        </p:nvSpPr>
        <p:spPr>
          <a:xfrm>
            <a:off x="1" y="1816322"/>
            <a:ext cx="12192000" cy="2588595"/>
          </a:xfrm>
        </p:spPr>
        <p:txBody>
          <a:bodyPr/>
          <a:lstStyle/>
          <a:p>
            <a:r>
              <a:rPr lang="de-DE" dirty="0">
                <a:solidFill>
                  <a:srgbClr val="3A4C9E"/>
                </a:solidFill>
              </a:rPr>
              <a:t>Prävention</a:t>
            </a:r>
            <a:br>
              <a:rPr lang="de-DE" dirty="0">
                <a:solidFill>
                  <a:srgbClr val="3A4C9E"/>
                </a:solidFill>
              </a:rPr>
            </a:br>
            <a:r>
              <a:rPr lang="de-DE" dirty="0">
                <a:solidFill>
                  <a:srgbClr val="3A4C9E"/>
                </a:solidFill>
              </a:rPr>
              <a:t>gesundheitlicher Hitzeschäden </a:t>
            </a:r>
            <a:br>
              <a:rPr lang="de-DE" dirty="0">
                <a:solidFill>
                  <a:srgbClr val="3A4C9E"/>
                </a:solidFill>
              </a:rPr>
            </a:br>
            <a:r>
              <a:rPr lang="de-DE" dirty="0">
                <a:solidFill>
                  <a:srgbClr val="3A4C9E"/>
                </a:solidFill>
              </a:rPr>
              <a:t>bei älteren Patient:innen</a:t>
            </a:r>
          </a:p>
        </p:txBody>
      </p:sp>
      <p:sp>
        <p:nvSpPr>
          <p:cNvPr id="3" name="Untertitel 2">
            <a:extLst>
              <a:ext uri="{FF2B5EF4-FFF2-40B4-BE49-F238E27FC236}">
                <a16:creationId xmlns:a16="http://schemas.microsoft.com/office/drawing/2014/main" id="{E09938F4-841C-234C-B3D3-E5C819D91D3F}"/>
              </a:ext>
            </a:extLst>
          </p:cNvPr>
          <p:cNvSpPr>
            <a:spLocks noGrp="1"/>
          </p:cNvSpPr>
          <p:nvPr>
            <p:ph type="subTitle" idx="1"/>
          </p:nvPr>
        </p:nvSpPr>
        <p:spPr>
          <a:xfrm>
            <a:off x="1524000" y="5711737"/>
            <a:ext cx="9144000" cy="1043152"/>
          </a:xfrm>
        </p:spPr>
        <p:txBody>
          <a:bodyPr/>
          <a:lstStyle/>
          <a:p>
            <a:r>
              <a:rPr lang="de-DE" dirty="0" smtClean="0">
                <a:solidFill>
                  <a:srgbClr val="3A4C9E"/>
                </a:solidFill>
                <a:latin typeface="+mj-lt"/>
              </a:rPr>
              <a:t>Stand Juni 2022</a:t>
            </a:r>
            <a:endParaRPr lang="en-US" dirty="0">
              <a:solidFill>
                <a:srgbClr val="3A4C9E"/>
              </a:solidFill>
              <a:latin typeface="+mj-lt"/>
            </a:endParaRPr>
          </a:p>
        </p:txBody>
      </p:sp>
      <p:sp>
        <p:nvSpPr>
          <p:cNvPr id="6" name="Textfeld 5">
            <a:extLst>
              <a:ext uri="{FF2B5EF4-FFF2-40B4-BE49-F238E27FC236}">
                <a16:creationId xmlns:a16="http://schemas.microsoft.com/office/drawing/2014/main" id="{6D055F55-BD60-5605-3FB1-0515A3D30051}"/>
              </a:ext>
            </a:extLst>
          </p:cNvPr>
          <p:cNvSpPr txBox="1"/>
          <p:nvPr/>
        </p:nvSpPr>
        <p:spPr>
          <a:xfrm>
            <a:off x="0" y="4551456"/>
            <a:ext cx="12191999" cy="584775"/>
          </a:xfrm>
          <a:prstGeom prst="rect">
            <a:avLst/>
          </a:prstGeom>
          <a:noFill/>
        </p:spPr>
        <p:txBody>
          <a:bodyPr wrap="square">
            <a:spAutoFit/>
          </a:bodyPr>
          <a:lstStyle/>
          <a:p>
            <a:pPr algn="ctr"/>
            <a:r>
              <a:rPr lang="de-DE" sz="3200" dirty="0">
                <a:solidFill>
                  <a:srgbClr val="3A4C9E"/>
                </a:solidFill>
                <a:latin typeface="+mj-lt"/>
              </a:rPr>
              <a:t>Handlungsmöglichkeiten in der ärztlichen Praxis</a:t>
            </a:r>
          </a:p>
        </p:txBody>
      </p:sp>
    </p:spTree>
    <p:extLst>
      <p:ext uri="{BB962C8B-B14F-4D97-AF65-F5344CB8AC3E}">
        <p14:creationId xmlns:p14="http://schemas.microsoft.com/office/powerpoint/2010/main" val="112852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398A3728-CD94-4A63-3F6E-FBB73DC9A97F}"/>
              </a:ext>
            </a:extLst>
          </p:cNvPr>
          <p:cNvPicPr>
            <a:picLocks noChangeAspect="1"/>
          </p:cNvPicPr>
          <p:nvPr/>
        </p:nvPicPr>
        <p:blipFill>
          <a:blip r:embed="rId3"/>
          <a:stretch>
            <a:fillRect/>
          </a:stretch>
        </p:blipFill>
        <p:spPr>
          <a:xfrm>
            <a:off x="0" y="1195754"/>
            <a:ext cx="10080108" cy="5670061"/>
          </a:xfrm>
          <a:prstGeom prst="rect">
            <a:avLst/>
          </a:prstGeom>
        </p:spPr>
      </p:pic>
      <p:sp>
        <p:nvSpPr>
          <p:cNvPr id="2" name="Titel 1">
            <a:extLst>
              <a:ext uri="{FF2B5EF4-FFF2-40B4-BE49-F238E27FC236}">
                <a16:creationId xmlns:a16="http://schemas.microsoft.com/office/drawing/2014/main" id="{CFF744E7-0E26-0F48-92DC-88146A28F074}"/>
              </a:ext>
            </a:extLst>
          </p:cNvPr>
          <p:cNvSpPr>
            <a:spLocks noGrp="1"/>
          </p:cNvSpPr>
          <p:nvPr>
            <p:ph type="title"/>
          </p:nvPr>
        </p:nvSpPr>
        <p:spPr/>
        <p:txBody>
          <a:bodyPr>
            <a:normAutofit/>
          </a:bodyPr>
          <a:lstStyle/>
          <a:p>
            <a:pPr algn="ctr"/>
            <a:r>
              <a:rPr lang="de-DE" b="1" dirty="0">
                <a:solidFill>
                  <a:srgbClr val="3A4C9E"/>
                </a:solidFill>
              </a:rPr>
              <a:t>Hitzeschutz</a:t>
            </a:r>
            <a:r>
              <a:rPr lang="en-US" b="1" dirty="0">
                <a:solidFill>
                  <a:srgbClr val="3A4C9E"/>
                </a:solidFill>
              </a:rPr>
              <a:t> </a:t>
            </a:r>
            <a:r>
              <a:rPr lang="en-US" b="1" dirty="0" err="1">
                <a:solidFill>
                  <a:srgbClr val="3A4C9E"/>
                </a:solidFill>
              </a:rPr>
              <a:t>ist</a:t>
            </a:r>
            <a:r>
              <a:rPr lang="en-US" b="1" dirty="0">
                <a:solidFill>
                  <a:srgbClr val="3A4C9E"/>
                </a:solidFill>
              </a:rPr>
              <a:t> </a:t>
            </a:r>
            <a:r>
              <a:rPr lang="en-US" b="1" dirty="0" err="1">
                <a:solidFill>
                  <a:srgbClr val="3A4C9E"/>
                </a:solidFill>
              </a:rPr>
              <a:t>wichtige</a:t>
            </a:r>
            <a:r>
              <a:rPr lang="en-US" b="1" dirty="0">
                <a:solidFill>
                  <a:srgbClr val="3A4C9E"/>
                </a:solidFill>
              </a:rPr>
              <a:t> Aufgabe </a:t>
            </a:r>
            <a:r>
              <a:rPr lang="de-DE" b="1" dirty="0">
                <a:solidFill>
                  <a:srgbClr val="3A4C9E"/>
                </a:solidFill>
              </a:rPr>
              <a:t>ambulanter</a:t>
            </a:r>
            <a:r>
              <a:rPr lang="en-US" b="1" dirty="0">
                <a:solidFill>
                  <a:srgbClr val="3A4C9E"/>
                </a:solidFill>
              </a:rPr>
              <a:t> </a:t>
            </a:r>
            <a:r>
              <a:rPr lang="de-DE" b="1" dirty="0">
                <a:solidFill>
                  <a:srgbClr val="3A4C9E"/>
                </a:solidFill>
              </a:rPr>
              <a:t>Versorgung</a:t>
            </a:r>
            <a:r>
              <a:rPr lang="en-US" b="1" dirty="0">
                <a:solidFill>
                  <a:srgbClr val="3A4C9E"/>
                </a:solidFill>
              </a:rPr>
              <a:t> </a:t>
            </a:r>
            <a:endParaRPr lang="de-DE" dirty="0"/>
          </a:p>
        </p:txBody>
      </p:sp>
      <p:sp>
        <p:nvSpPr>
          <p:cNvPr id="4" name="Inhaltsplatzhalter 3">
            <a:extLst>
              <a:ext uri="{FF2B5EF4-FFF2-40B4-BE49-F238E27FC236}">
                <a16:creationId xmlns:a16="http://schemas.microsoft.com/office/drawing/2014/main" id="{0FD3D7AF-A7EE-4344-800B-14BB1C0CFEBD}"/>
              </a:ext>
            </a:extLst>
          </p:cNvPr>
          <p:cNvSpPr>
            <a:spLocks noGrp="1"/>
          </p:cNvSpPr>
          <p:nvPr>
            <p:ph idx="4294967295"/>
          </p:nvPr>
        </p:nvSpPr>
        <p:spPr>
          <a:xfrm>
            <a:off x="6692710" y="1829061"/>
            <a:ext cx="5130800" cy="4086225"/>
          </a:xfrm>
        </p:spPr>
        <p:txBody>
          <a:bodyPr>
            <a:normAutofit fontScale="77500" lnSpcReduction="20000"/>
          </a:bodyPr>
          <a:lstStyle/>
          <a:p>
            <a:pPr marL="0" indent="0">
              <a:buNone/>
            </a:pPr>
            <a:r>
              <a:rPr lang="de-DE">
                <a:latin typeface="+mj-lt"/>
              </a:rPr>
              <a:t>Hausärzt:innen nehmen beim Hitzeschutz ein zentrale Rolle ein:</a:t>
            </a:r>
          </a:p>
          <a:p>
            <a:pPr lvl="1"/>
            <a:endParaRPr lang="de-DE" sz="2800">
              <a:latin typeface="+mj-lt"/>
            </a:endParaRPr>
          </a:p>
          <a:p>
            <a:pPr lvl="1"/>
            <a:r>
              <a:rPr lang="de-DE" sz="2800">
                <a:latin typeface="+mj-lt"/>
              </a:rPr>
              <a:t>Die meisten Risikopatient:innen leben im hausärztlichen Umfeld</a:t>
            </a:r>
          </a:p>
          <a:p>
            <a:pPr lvl="1"/>
            <a:endParaRPr lang="de-DE" sz="2800">
              <a:latin typeface="+mj-lt"/>
            </a:endParaRPr>
          </a:p>
          <a:p>
            <a:pPr lvl="1"/>
            <a:r>
              <a:rPr lang="de-DE" sz="2800">
                <a:latin typeface="+mj-lt"/>
              </a:rPr>
              <a:t>80% der 4,1 Mio Pflegebedürftigen wurden 2019 zuhause versorgt</a:t>
            </a:r>
          </a:p>
          <a:p>
            <a:pPr lvl="1"/>
            <a:endParaRPr lang="de-DE" sz="2800">
              <a:latin typeface="+mj-lt"/>
            </a:endParaRPr>
          </a:p>
          <a:p>
            <a:pPr lvl="1"/>
            <a:r>
              <a:rPr lang="de-DE" sz="2800">
                <a:latin typeface="+mj-lt"/>
              </a:rPr>
              <a:t>Hausärzt:innen kennen die Versorgungsstrukturen vor Ort</a:t>
            </a:r>
          </a:p>
          <a:p>
            <a:pPr lvl="1"/>
            <a:endParaRPr lang="de-DE" sz="2800">
              <a:latin typeface="+mj-lt"/>
            </a:endParaRPr>
          </a:p>
          <a:p>
            <a:pPr lvl="1"/>
            <a:r>
              <a:rPr lang="de-DE" sz="2800">
                <a:latin typeface="+mj-lt"/>
              </a:rPr>
              <a:t>Hausärzt:innen sind häufig der einzige Kontakt für sozial Isolierte </a:t>
            </a:r>
          </a:p>
          <a:p>
            <a:pPr marL="0" indent="0">
              <a:buNone/>
            </a:pPr>
            <a:endParaRPr lang="de-DE" sz="3200" dirty="0">
              <a:latin typeface="+mj-lt"/>
            </a:endParaRPr>
          </a:p>
        </p:txBody>
      </p:sp>
      <p:sp>
        <p:nvSpPr>
          <p:cNvPr id="7" name="Textfeld 6">
            <a:extLst>
              <a:ext uri="{FF2B5EF4-FFF2-40B4-BE49-F238E27FC236}">
                <a16:creationId xmlns:a16="http://schemas.microsoft.com/office/drawing/2014/main" id="{86AC06A6-632C-401A-AC5C-3D3622CA95C9}"/>
              </a:ext>
            </a:extLst>
          </p:cNvPr>
          <p:cNvSpPr txBox="1"/>
          <p:nvPr/>
        </p:nvSpPr>
        <p:spPr>
          <a:xfrm>
            <a:off x="3648371" y="6474083"/>
            <a:ext cx="6640222" cy="264175"/>
          </a:xfrm>
          <a:prstGeom prst="rect">
            <a:avLst/>
          </a:prstGeom>
          <a:noFill/>
        </p:spPr>
        <p:txBody>
          <a:bodyPr wrap="square">
            <a:spAutoFit/>
          </a:bodyPr>
          <a:lstStyle/>
          <a:p>
            <a:pPr marL="0" marR="0" lvl="0" indent="0" algn="l" defTabSz="914400" rtl="0" eaLnBrk="1" fontAlgn="auto" latinLnBrk="0" hangingPunct="1">
              <a:lnSpc>
                <a:spcPct val="106000"/>
              </a:lnSpc>
              <a:spcBef>
                <a:spcPts val="0"/>
              </a:spcBef>
              <a:spcAft>
                <a:spcPts val="800"/>
              </a:spcAft>
              <a:buClrTx/>
              <a:buSzTx/>
              <a:buFontTx/>
              <a:buNone/>
              <a:tabLst/>
              <a:defRPr/>
            </a:pPr>
            <a:r>
              <a:rPr lang="de-DE" sz="1100" dirty="0">
                <a:latin typeface="+mj-lt"/>
                <a:hlinkClick r:id="rId4"/>
              </a:rPr>
              <a:t>https://www.destatis.de/DE/Themen/Gesellschaft-Umwelt/Gesundheit/Pflege/_inhalt.html#sprg235892</a:t>
            </a:r>
            <a:r>
              <a:rPr lang="de-DE" sz="1100" dirty="0">
                <a:latin typeface="+mj-lt"/>
              </a:rPr>
              <a:t> </a:t>
            </a:r>
          </a:p>
        </p:txBody>
      </p:sp>
    </p:spTree>
    <p:extLst>
      <p:ext uri="{BB962C8B-B14F-4D97-AF65-F5344CB8AC3E}">
        <p14:creationId xmlns:p14="http://schemas.microsoft.com/office/powerpoint/2010/main" val="246563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solidFill>
                  <a:srgbClr val="3A4C9E"/>
                </a:solidFill>
              </a:rPr>
              <a:t>Handlungsfelder </a:t>
            </a:r>
            <a:endParaRPr lang="de-DE" dirty="0"/>
          </a:p>
        </p:txBody>
      </p:sp>
      <p:graphicFrame>
        <p:nvGraphicFramePr>
          <p:cNvPr id="9" name="Diagramm 2">
            <a:extLst>
              <a:ext uri="{FF2B5EF4-FFF2-40B4-BE49-F238E27FC236}">
                <a16:creationId xmlns:a16="http://schemas.microsoft.com/office/drawing/2014/main" id="{38D0190A-7E5D-4374-9314-4F1621D8B696}"/>
              </a:ext>
            </a:extLst>
          </p:cNvPr>
          <p:cNvGraphicFramePr/>
          <p:nvPr>
            <p:extLst>
              <p:ext uri="{D42A27DB-BD31-4B8C-83A1-F6EECF244321}">
                <p14:modId xmlns:p14="http://schemas.microsoft.com/office/powerpoint/2010/main" val="1395659577"/>
              </p:ext>
            </p:extLst>
          </p:nvPr>
        </p:nvGraphicFramePr>
        <p:xfrm>
          <a:off x="2184426" y="1399223"/>
          <a:ext cx="7823148" cy="4653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feld 2">
            <a:extLst>
              <a:ext uri="{FF2B5EF4-FFF2-40B4-BE49-F238E27FC236}">
                <a16:creationId xmlns:a16="http://schemas.microsoft.com/office/drawing/2014/main" id="{69A881F7-1B3B-46EB-ABDE-1F0486CAC7C2}"/>
              </a:ext>
            </a:extLst>
          </p:cNvPr>
          <p:cNvSpPr txBox="1"/>
          <p:nvPr/>
        </p:nvSpPr>
        <p:spPr>
          <a:xfrm>
            <a:off x="3026853" y="6086475"/>
            <a:ext cx="6138295" cy="384721"/>
          </a:xfrm>
          <a:prstGeom prst="rect">
            <a:avLst/>
          </a:prstGeom>
          <a:noFill/>
        </p:spPr>
        <p:txBody>
          <a:bodyPr wrap="square" rtlCol="0">
            <a:spAutoFit/>
          </a:bodyPr>
          <a:lstStyle/>
          <a:p>
            <a:pPr algn="ctr"/>
            <a:r>
              <a:rPr lang="de-DE" sz="1000" dirty="0">
                <a:latin typeface="+mj-lt"/>
              </a:rPr>
              <a:t>Quelle: Herrmann 2017</a:t>
            </a:r>
          </a:p>
          <a:p>
            <a:endParaRPr lang="en-US" sz="900" i="1" dirty="0"/>
          </a:p>
        </p:txBody>
      </p:sp>
      <p:sp>
        <p:nvSpPr>
          <p:cNvPr id="7" name="Textfeld 1">
            <a:extLst>
              <a:ext uri="{FF2B5EF4-FFF2-40B4-BE49-F238E27FC236}">
                <a16:creationId xmlns:a16="http://schemas.microsoft.com/office/drawing/2014/main" id="{0E1A9527-C1E6-43F2-A4C8-88856E19349F}"/>
              </a:ext>
            </a:extLst>
          </p:cNvPr>
          <p:cNvSpPr txBox="1">
            <a:spLocks noChangeArrowheads="1"/>
          </p:cNvSpPr>
          <p:nvPr/>
        </p:nvSpPr>
        <p:spPr bwMode="auto">
          <a:xfrm>
            <a:off x="838199" y="6323597"/>
            <a:ext cx="10515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8"/>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155123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1. Risiken und Präventionsstrategien kommunizieren</a:t>
            </a:r>
          </a:p>
        </p:txBody>
      </p:sp>
      <p:grpSp>
        <p:nvGrpSpPr>
          <p:cNvPr id="6" name="Gruppieren 5">
            <a:extLst>
              <a:ext uri="{FF2B5EF4-FFF2-40B4-BE49-F238E27FC236}">
                <a16:creationId xmlns:a16="http://schemas.microsoft.com/office/drawing/2014/main" id="{D3CE9A63-7B14-A3AC-F952-2E49E23D3638}"/>
              </a:ext>
            </a:extLst>
          </p:cNvPr>
          <p:cNvGrpSpPr/>
          <p:nvPr/>
        </p:nvGrpSpPr>
        <p:grpSpPr>
          <a:xfrm>
            <a:off x="892232" y="3266244"/>
            <a:ext cx="10275277" cy="1141920"/>
            <a:chOff x="0" y="2669423"/>
            <a:chExt cx="10275277" cy="1141920"/>
          </a:xfrm>
        </p:grpSpPr>
        <p:sp>
          <p:nvSpPr>
            <p:cNvPr id="7" name="Rechteck: abgerundete Ecken 6">
              <a:extLst>
                <a:ext uri="{FF2B5EF4-FFF2-40B4-BE49-F238E27FC236}">
                  <a16:creationId xmlns:a16="http://schemas.microsoft.com/office/drawing/2014/main" id="{FFC589FA-CDB8-F026-3D36-04A51B6E34F1}"/>
                </a:ext>
              </a:extLst>
            </p:cNvPr>
            <p:cNvSpPr/>
            <p:nvPr/>
          </p:nvSpPr>
          <p:spPr>
            <a:xfrm>
              <a:off x="0" y="2669423"/>
              <a:ext cx="10275277" cy="1141920"/>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echteck: abgerundete Ecken 4">
              <a:extLst>
                <a:ext uri="{FF2B5EF4-FFF2-40B4-BE49-F238E27FC236}">
                  <a16:creationId xmlns:a16="http://schemas.microsoft.com/office/drawing/2014/main" id="{E289AEB1-CBB9-B670-68A5-E2E9C19C758D}"/>
                </a:ext>
              </a:extLst>
            </p:cNvPr>
            <p:cNvSpPr txBox="1"/>
            <p:nvPr/>
          </p:nvSpPr>
          <p:spPr>
            <a:xfrm>
              <a:off x="55744" y="2725167"/>
              <a:ext cx="10163789" cy="1030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de-DE" sz="2800" b="1" kern="1200" dirty="0">
                  <a:solidFill>
                    <a:srgbClr val="3A4C9E"/>
                  </a:solidFill>
                  <a:latin typeface="+mj-lt"/>
                </a:rPr>
                <a:t>Frühzeitige Beratung von Risikopatient:innen und Angehörigen</a:t>
              </a:r>
              <a:endParaRPr lang="en-US" sz="2800" b="1" kern="1200" dirty="0">
                <a:solidFill>
                  <a:srgbClr val="3A4C9E"/>
                </a:solidFill>
                <a:latin typeface="+mj-lt"/>
              </a:endParaRPr>
            </a:p>
          </p:txBody>
        </p:sp>
      </p:grpSp>
      <p:grpSp>
        <p:nvGrpSpPr>
          <p:cNvPr id="9" name="Gruppieren 8">
            <a:extLst>
              <a:ext uri="{FF2B5EF4-FFF2-40B4-BE49-F238E27FC236}">
                <a16:creationId xmlns:a16="http://schemas.microsoft.com/office/drawing/2014/main" id="{C5A93C65-C5FE-EF07-ACD9-69255FE5AAB2}"/>
              </a:ext>
            </a:extLst>
          </p:cNvPr>
          <p:cNvGrpSpPr/>
          <p:nvPr/>
        </p:nvGrpSpPr>
        <p:grpSpPr>
          <a:xfrm>
            <a:off x="892231" y="4564797"/>
            <a:ext cx="10275277" cy="1216800"/>
            <a:chOff x="6728" y="1768431"/>
            <a:chExt cx="10275277" cy="1216800"/>
          </a:xfrm>
        </p:grpSpPr>
        <p:sp>
          <p:nvSpPr>
            <p:cNvPr id="11" name="Rechteck: abgerundete Ecken 10">
              <a:extLst>
                <a:ext uri="{FF2B5EF4-FFF2-40B4-BE49-F238E27FC236}">
                  <a16:creationId xmlns:a16="http://schemas.microsoft.com/office/drawing/2014/main" id="{A47A2C79-F43B-8E85-21FF-B94416B43FDD}"/>
                </a:ext>
              </a:extLst>
            </p:cNvPr>
            <p:cNvSpPr/>
            <p:nvPr/>
          </p:nvSpPr>
          <p:spPr>
            <a:xfrm>
              <a:off x="6728" y="1768431"/>
              <a:ext cx="10275277" cy="1216800"/>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echteck: abgerundete Ecken 4">
              <a:extLst>
                <a:ext uri="{FF2B5EF4-FFF2-40B4-BE49-F238E27FC236}">
                  <a16:creationId xmlns:a16="http://schemas.microsoft.com/office/drawing/2014/main" id="{A046C589-24CD-2D1B-7080-0B140AC61BE3}"/>
                </a:ext>
              </a:extLst>
            </p:cNvPr>
            <p:cNvSpPr txBox="1"/>
            <p:nvPr/>
          </p:nvSpPr>
          <p:spPr>
            <a:xfrm>
              <a:off x="59399" y="1828839"/>
              <a:ext cx="10156479"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de-DE" sz="2800" b="1" kern="1200" noProof="0" dirty="0">
                  <a:solidFill>
                    <a:srgbClr val="3A4C9E"/>
                  </a:solidFill>
                  <a:latin typeface="+mj-lt"/>
                </a:rPr>
                <a:t>Hitzewarnungen</a:t>
              </a:r>
              <a:r>
                <a:rPr lang="en-US" sz="2800" b="1" kern="1200" dirty="0">
                  <a:solidFill>
                    <a:srgbClr val="3A4C9E"/>
                  </a:solidFill>
                  <a:latin typeface="+mj-lt"/>
                </a:rPr>
                <a:t> des Deutschen </a:t>
              </a:r>
              <a:r>
                <a:rPr lang="de-DE" sz="2800" b="1" kern="1200" noProof="0" dirty="0">
                  <a:solidFill>
                    <a:srgbClr val="3A4C9E"/>
                  </a:solidFill>
                  <a:latin typeface="+mj-lt"/>
                </a:rPr>
                <a:t>Wetterdienstes (per e-mail oder Warn-App</a:t>
              </a:r>
              <a:r>
                <a:rPr lang="en-US" sz="2800" b="1" noProof="0" dirty="0">
                  <a:solidFill>
                    <a:srgbClr val="3A4C9E"/>
                  </a:solidFill>
                  <a:latin typeface="+mj-lt"/>
                </a:rPr>
                <a:t>) </a:t>
              </a:r>
              <a:r>
                <a:rPr lang="en-US" sz="2800" b="1" dirty="0">
                  <a:solidFill>
                    <a:srgbClr val="3A4C9E"/>
                  </a:solidFill>
                  <a:latin typeface="+mj-lt"/>
                </a:rPr>
                <a:t>abonnieren</a:t>
              </a:r>
              <a:endParaRPr lang="en-US" sz="2800" b="1" kern="1200" dirty="0">
                <a:solidFill>
                  <a:srgbClr val="3A4C9E"/>
                </a:solidFill>
                <a:latin typeface="+mj-lt"/>
              </a:endParaRPr>
            </a:p>
          </p:txBody>
        </p:sp>
      </p:grpSp>
      <p:grpSp>
        <p:nvGrpSpPr>
          <p:cNvPr id="13" name="Gruppieren 12">
            <a:extLst>
              <a:ext uri="{FF2B5EF4-FFF2-40B4-BE49-F238E27FC236}">
                <a16:creationId xmlns:a16="http://schemas.microsoft.com/office/drawing/2014/main" id="{0652EBA9-B0B6-DD88-2650-73588993F058}"/>
              </a:ext>
            </a:extLst>
          </p:cNvPr>
          <p:cNvGrpSpPr/>
          <p:nvPr/>
        </p:nvGrpSpPr>
        <p:grpSpPr>
          <a:xfrm>
            <a:off x="898962" y="1892811"/>
            <a:ext cx="10275277" cy="1216800"/>
            <a:chOff x="0" y="0"/>
            <a:chExt cx="10275277" cy="1216800"/>
          </a:xfrm>
        </p:grpSpPr>
        <p:sp>
          <p:nvSpPr>
            <p:cNvPr id="14" name="Rechteck: abgerundete Ecken 13">
              <a:extLst>
                <a:ext uri="{FF2B5EF4-FFF2-40B4-BE49-F238E27FC236}">
                  <a16:creationId xmlns:a16="http://schemas.microsoft.com/office/drawing/2014/main" id="{1E1F805D-321B-BA1E-6FE7-16E4FE2E9EC8}"/>
                </a:ext>
              </a:extLst>
            </p:cNvPr>
            <p:cNvSpPr/>
            <p:nvPr/>
          </p:nvSpPr>
          <p:spPr>
            <a:xfrm>
              <a:off x="0" y="0"/>
              <a:ext cx="10275277" cy="1216800"/>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hteck: abgerundete Ecken 4">
              <a:extLst>
                <a:ext uri="{FF2B5EF4-FFF2-40B4-BE49-F238E27FC236}">
                  <a16:creationId xmlns:a16="http://schemas.microsoft.com/office/drawing/2014/main" id="{AAB06157-3563-5FB0-6824-8A514DE3199C}"/>
                </a:ext>
              </a:extLst>
            </p:cNvPr>
            <p:cNvSpPr txBox="1"/>
            <p:nvPr/>
          </p:nvSpPr>
          <p:spPr>
            <a:xfrm>
              <a:off x="59399" y="59399"/>
              <a:ext cx="10156479" cy="1098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de-DE" sz="2800" b="1" kern="1200" dirty="0">
                  <a:solidFill>
                    <a:srgbClr val="3A4C9E"/>
                  </a:solidFill>
                  <a:latin typeface="+mj-lt"/>
                </a:rPr>
                <a:t>Sensibilisierung und Fortbildung von Ärzt:innen und Praxisangestellten </a:t>
              </a:r>
              <a:endParaRPr lang="en-US" sz="2800" b="1" kern="1200" dirty="0">
                <a:solidFill>
                  <a:srgbClr val="3A4C9E"/>
                </a:solidFill>
                <a:latin typeface="+mj-lt"/>
              </a:endParaRPr>
            </a:p>
          </p:txBody>
        </p:sp>
      </p:grpSp>
      <p:sp>
        <p:nvSpPr>
          <p:cNvPr id="16" name="Textfeld 1">
            <a:extLst>
              <a:ext uri="{FF2B5EF4-FFF2-40B4-BE49-F238E27FC236}">
                <a16:creationId xmlns:a16="http://schemas.microsoft.com/office/drawing/2014/main" id="{E34231CE-BB51-4A5D-AF94-87840A9BC61E}"/>
              </a:ext>
            </a:extLst>
          </p:cNvPr>
          <p:cNvSpPr txBox="1">
            <a:spLocks noChangeArrowheads="1"/>
          </p:cNvSpPr>
          <p:nvPr/>
        </p:nvSpPr>
        <p:spPr bwMode="auto">
          <a:xfrm>
            <a:off x="838199" y="6323597"/>
            <a:ext cx="10515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3"/>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27498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Inhalte des Beratungsgesprächs</a:t>
            </a:r>
          </a:p>
        </p:txBody>
      </p:sp>
      <p:pic>
        <p:nvPicPr>
          <p:cNvPr id="13" name="Grafik 12">
            <a:extLst>
              <a:ext uri="{FF2B5EF4-FFF2-40B4-BE49-F238E27FC236}">
                <a16:creationId xmlns:a16="http://schemas.microsoft.com/office/drawing/2014/main" id="{F934B4F5-35CD-457C-AEC5-0E81258F21C9}"/>
              </a:ext>
            </a:extLst>
          </p:cNvPr>
          <p:cNvPicPr>
            <a:picLocks noChangeAspect="1"/>
          </p:cNvPicPr>
          <p:nvPr/>
        </p:nvPicPr>
        <p:blipFill>
          <a:blip r:embed="rId3"/>
          <a:stretch>
            <a:fillRect/>
          </a:stretch>
        </p:blipFill>
        <p:spPr>
          <a:xfrm>
            <a:off x="2015067" y="1514012"/>
            <a:ext cx="6005259" cy="5088047"/>
          </a:xfrm>
          <a:prstGeom prst="rect">
            <a:avLst/>
          </a:prstGeom>
        </p:spPr>
      </p:pic>
      <p:sp>
        <p:nvSpPr>
          <p:cNvPr id="3" name="Rechteck: abgerundete Ecken 2">
            <a:extLst>
              <a:ext uri="{FF2B5EF4-FFF2-40B4-BE49-F238E27FC236}">
                <a16:creationId xmlns:a16="http://schemas.microsoft.com/office/drawing/2014/main" id="{082981C9-5415-4176-BA7C-FFDB5CFE68EC}"/>
              </a:ext>
            </a:extLst>
          </p:cNvPr>
          <p:cNvSpPr/>
          <p:nvPr/>
        </p:nvSpPr>
        <p:spPr>
          <a:xfrm>
            <a:off x="2015067" y="3576596"/>
            <a:ext cx="6011333" cy="69693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feld 7">
            <a:extLst>
              <a:ext uri="{FF2B5EF4-FFF2-40B4-BE49-F238E27FC236}">
                <a16:creationId xmlns:a16="http://schemas.microsoft.com/office/drawing/2014/main" id="{DCCDFB7F-5821-46D5-A6EA-4BEC358FB193}"/>
              </a:ext>
            </a:extLst>
          </p:cNvPr>
          <p:cNvSpPr txBox="1"/>
          <p:nvPr/>
        </p:nvSpPr>
        <p:spPr>
          <a:xfrm>
            <a:off x="8174607" y="3480330"/>
            <a:ext cx="3280793" cy="923330"/>
          </a:xfrm>
          <a:prstGeom prst="rect">
            <a:avLst/>
          </a:prstGeom>
          <a:noFill/>
        </p:spPr>
        <p:txBody>
          <a:bodyPr wrap="square">
            <a:spAutoFit/>
          </a:bodyPr>
          <a:lstStyle/>
          <a:p>
            <a:r>
              <a:rPr lang="de-DE" b="1" dirty="0">
                <a:solidFill>
                  <a:srgbClr val="C00000"/>
                </a:solidFill>
                <a:latin typeface="+mj-lt"/>
              </a:rPr>
              <a:t>Oft vernachlässigt! Wichtig für Ältere wegen verminderter körpereigener Wärmeregulation!</a:t>
            </a:r>
          </a:p>
        </p:txBody>
      </p:sp>
      <p:sp>
        <p:nvSpPr>
          <p:cNvPr id="12" name="Textfeld 11">
            <a:extLst>
              <a:ext uri="{FF2B5EF4-FFF2-40B4-BE49-F238E27FC236}">
                <a16:creationId xmlns:a16="http://schemas.microsoft.com/office/drawing/2014/main" id="{A0CAB806-6688-47B3-A6F3-BAFE522C886A}"/>
              </a:ext>
            </a:extLst>
          </p:cNvPr>
          <p:cNvSpPr txBox="1"/>
          <p:nvPr/>
        </p:nvSpPr>
        <p:spPr>
          <a:xfrm>
            <a:off x="3186842" y="6602059"/>
            <a:ext cx="4356100" cy="246221"/>
          </a:xfrm>
          <a:prstGeom prst="rect">
            <a:avLst/>
          </a:prstGeom>
          <a:noFill/>
        </p:spPr>
        <p:txBody>
          <a:bodyPr wrap="square" rtlCol="0">
            <a:spAutoFit/>
          </a:bodyPr>
          <a:lstStyle/>
          <a:p>
            <a:r>
              <a:rPr lang="de-DE" sz="1000" dirty="0">
                <a:latin typeface="+mj-lt"/>
              </a:rPr>
              <a:t>Quelle: Herrmann et al. Zeitschrift für Gerontologie und Geriatrie 2019</a:t>
            </a:r>
          </a:p>
        </p:txBody>
      </p:sp>
      <p:pic>
        <p:nvPicPr>
          <p:cNvPr id="4" name="Grafik 3">
            <a:extLst>
              <a:ext uri="{FF2B5EF4-FFF2-40B4-BE49-F238E27FC236}">
                <a16:creationId xmlns:a16="http://schemas.microsoft.com/office/drawing/2014/main" id="{1797D8C7-8A62-94D6-A011-13FE4F33BE31}"/>
              </a:ext>
            </a:extLst>
          </p:cNvPr>
          <p:cNvPicPr>
            <a:picLocks noChangeAspect="1"/>
          </p:cNvPicPr>
          <p:nvPr/>
        </p:nvPicPr>
        <p:blipFill>
          <a:blip r:embed="rId4"/>
          <a:stretch>
            <a:fillRect/>
          </a:stretch>
        </p:blipFill>
        <p:spPr>
          <a:xfrm>
            <a:off x="1972570" y="6167084"/>
            <a:ext cx="6047756" cy="434975"/>
          </a:xfrm>
          <a:prstGeom prst="rect">
            <a:avLst/>
          </a:prstGeom>
        </p:spPr>
      </p:pic>
    </p:spTree>
    <p:extLst>
      <p:ext uri="{BB962C8B-B14F-4D97-AF65-F5344CB8AC3E}">
        <p14:creationId xmlns:p14="http://schemas.microsoft.com/office/powerpoint/2010/main" val="287487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p:txBody>
          <a:bodyPr/>
          <a:lstStyle/>
          <a:p>
            <a:r>
              <a:rPr lang="de-DE" b="1" dirty="0">
                <a:solidFill>
                  <a:srgbClr val="3A4C9E"/>
                </a:solidFill>
              </a:rPr>
              <a:t>2. Praxis- und Behandlungsabläufe anpassen</a:t>
            </a:r>
          </a:p>
        </p:txBody>
      </p:sp>
      <p:grpSp>
        <p:nvGrpSpPr>
          <p:cNvPr id="9" name="Gruppieren 8">
            <a:extLst>
              <a:ext uri="{FF2B5EF4-FFF2-40B4-BE49-F238E27FC236}">
                <a16:creationId xmlns:a16="http://schemas.microsoft.com/office/drawing/2014/main" id="{0442A5E1-A129-7755-6954-8501B03BE1C0}"/>
              </a:ext>
            </a:extLst>
          </p:cNvPr>
          <p:cNvGrpSpPr/>
          <p:nvPr/>
        </p:nvGrpSpPr>
        <p:grpSpPr>
          <a:xfrm>
            <a:off x="2061946" y="2378524"/>
            <a:ext cx="7997666" cy="885494"/>
            <a:chOff x="0" y="20773"/>
            <a:chExt cx="7886700" cy="1067040"/>
          </a:xfrm>
        </p:grpSpPr>
        <p:sp>
          <p:nvSpPr>
            <p:cNvPr id="11" name="Rechteck: abgerundete Ecken 10">
              <a:extLst>
                <a:ext uri="{FF2B5EF4-FFF2-40B4-BE49-F238E27FC236}">
                  <a16:creationId xmlns:a16="http://schemas.microsoft.com/office/drawing/2014/main" id="{395019CE-66B1-B6B3-C11D-8205AC3A0297}"/>
                </a:ext>
              </a:extLst>
            </p:cNvPr>
            <p:cNvSpPr/>
            <p:nvPr/>
          </p:nvSpPr>
          <p:spPr>
            <a:xfrm>
              <a:off x="0" y="20773"/>
              <a:ext cx="7886700" cy="1067040"/>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echteck: abgerundete Ecken 4">
              <a:extLst>
                <a:ext uri="{FF2B5EF4-FFF2-40B4-BE49-F238E27FC236}">
                  <a16:creationId xmlns:a16="http://schemas.microsoft.com/office/drawing/2014/main" id="{FF0BB3D2-69B0-4922-41EB-C7867A012242}"/>
                </a:ext>
              </a:extLst>
            </p:cNvPr>
            <p:cNvSpPr txBox="1"/>
            <p:nvPr/>
          </p:nvSpPr>
          <p:spPr>
            <a:xfrm>
              <a:off x="189605" y="72862"/>
              <a:ext cx="7645005" cy="9628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de-DE" sz="2100" b="1" kern="1200" dirty="0">
                  <a:solidFill>
                    <a:srgbClr val="3A4C9E"/>
                  </a:solidFill>
                  <a:latin typeface="+mj-lt"/>
                </a:rPr>
                <a:t>Raumtemperatur kontrollieren und auf kühles Klima achten</a:t>
              </a:r>
              <a:endParaRPr lang="en-US" sz="2100" b="1" kern="1200" dirty="0">
                <a:solidFill>
                  <a:srgbClr val="3A4C9E"/>
                </a:solidFill>
                <a:latin typeface="+mj-lt"/>
              </a:endParaRPr>
            </a:p>
          </p:txBody>
        </p:sp>
      </p:grpSp>
      <p:grpSp>
        <p:nvGrpSpPr>
          <p:cNvPr id="13" name="Gruppieren 12">
            <a:extLst>
              <a:ext uri="{FF2B5EF4-FFF2-40B4-BE49-F238E27FC236}">
                <a16:creationId xmlns:a16="http://schemas.microsoft.com/office/drawing/2014/main" id="{51E69018-D9AC-705C-4A0D-ACE2BB4F3496}"/>
              </a:ext>
            </a:extLst>
          </p:cNvPr>
          <p:cNvGrpSpPr/>
          <p:nvPr/>
        </p:nvGrpSpPr>
        <p:grpSpPr>
          <a:xfrm>
            <a:off x="2074757" y="5410187"/>
            <a:ext cx="8005681" cy="885492"/>
            <a:chOff x="0" y="3585386"/>
            <a:chExt cx="7886700" cy="1216800"/>
          </a:xfrm>
        </p:grpSpPr>
        <p:sp>
          <p:nvSpPr>
            <p:cNvPr id="14" name="Rechteck: abgerundete Ecken 13">
              <a:extLst>
                <a:ext uri="{FF2B5EF4-FFF2-40B4-BE49-F238E27FC236}">
                  <a16:creationId xmlns:a16="http://schemas.microsoft.com/office/drawing/2014/main" id="{9396B9BD-C50C-D4B2-242C-90815E790508}"/>
                </a:ext>
              </a:extLst>
            </p:cNvPr>
            <p:cNvSpPr/>
            <p:nvPr/>
          </p:nvSpPr>
          <p:spPr>
            <a:xfrm>
              <a:off x="0" y="3585386"/>
              <a:ext cx="7886700" cy="1216800"/>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hteck: abgerundete Ecken 4">
              <a:extLst>
                <a:ext uri="{FF2B5EF4-FFF2-40B4-BE49-F238E27FC236}">
                  <a16:creationId xmlns:a16="http://schemas.microsoft.com/office/drawing/2014/main" id="{7EF96AAC-F363-4E7E-9196-132ABD53769D}"/>
                </a:ext>
              </a:extLst>
            </p:cNvPr>
            <p:cNvSpPr txBox="1"/>
            <p:nvPr/>
          </p:nvSpPr>
          <p:spPr>
            <a:xfrm>
              <a:off x="138907" y="3644783"/>
              <a:ext cx="7688394" cy="1098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100" b="1" kern="1200" dirty="0">
                  <a:solidFill>
                    <a:srgbClr val="3A4C9E"/>
                  </a:solidFill>
                  <a:latin typeface="+mj-lt"/>
                </a:rPr>
                <a:t>Auf </a:t>
              </a:r>
              <a:r>
                <a:rPr lang="de-DE" sz="2100" b="1" kern="1200" noProof="0" dirty="0">
                  <a:solidFill>
                    <a:srgbClr val="3A4C9E"/>
                  </a:solidFill>
                  <a:latin typeface="+mj-lt"/>
                </a:rPr>
                <a:t>Dehydratationszeichen</a:t>
              </a:r>
              <a:r>
                <a:rPr lang="en-US" sz="2100" b="1" kern="1200" dirty="0">
                  <a:solidFill>
                    <a:srgbClr val="3A4C9E"/>
                  </a:solidFill>
                  <a:latin typeface="+mj-lt"/>
                </a:rPr>
                <a:t> und </a:t>
              </a:r>
              <a:r>
                <a:rPr lang="de-DE" sz="2100" b="1" kern="1200" noProof="0" dirty="0">
                  <a:solidFill>
                    <a:srgbClr val="3A4C9E"/>
                  </a:solidFill>
                  <a:latin typeface="+mj-lt"/>
                </a:rPr>
                <a:t>Körpertemperatur</a:t>
              </a:r>
              <a:r>
                <a:rPr lang="en-US" sz="2100" b="1" kern="1200" dirty="0">
                  <a:solidFill>
                    <a:srgbClr val="3A4C9E"/>
                  </a:solidFill>
                  <a:latin typeface="+mj-lt"/>
                </a:rPr>
                <a:t> </a:t>
              </a:r>
              <a:r>
                <a:rPr lang="de-DE" sz="2100" b="1" kern="1200" noProof="0" dirty="0">
                  <a:solidFill>
                    <a:srgbClr val="3A4C9E"/>
                  </a:solidFill>
                  <a:latin typeface="+mj-lt"/>
                </a:rPr>
                <a:t>besonders</a:t>
              </a:r>
              <a:r>
                <a:rPr lang="en-US" sz="2100" b="1" kern="1200" dirty="0">
                  <a:solidFill>
                    <a:srgbClr val="3A4C9E"/>
                  </a:solidFill>
                  <a:latin typeface="+mj-lt"/>
                </a:rPr>
                <a:t> </a:t>
              </a:r>
              <a:r>
                <a:rPr lang="de-DE" sz="2100" b="1" kern="1200" noProof="0" dirty="0">
                  <a:solidFill>
                    <a:srgbClr val="3A4C9E"/>
                  </a:solidFill>
                  <a:latin typeface="+mj-lt"/>
                </a:rPr>
                <a:t>achten</a:t>
              </a:r>
            </a:p>
          </p:txBody>
        </p:sp>
      </p:grpSp>
      <p:grpSp>
        <p:nvGrpSpPr>
          <p:cNvPr id="16" name="Gruppieren 15">
            <a:extLst>
              <a:ext uri="{FF2B5EF4-FFF2-40B4-BE49-F238E27FC236}">
                <a16:creationId xmlns:a16="http://schemas.microsoft.com/office/drawing/2014/main" id="{4CB352AA-E590-1666-0A35-0B1F41A1B8A0}"/>
              </a:ext>
            </a:extLst>
          </p:cNvPr>
          <p:cNvGrpSpPr/>
          <p:nvPr/>
        </p:nvGrpSpPr>
        <p:grpSpPr>
          <a:xfrm>
            <a:off x="2088576" y="4320697"/>
            <a:ext cx="7991862" cy="1008540"/>
            <a:chOff x="0" y="1820108"/>
            <a:chExt cx="7886700" cy="1216800"/>
          </a:xfrm>
        </p:grpSpPr>
        <p:sp>
          <p:nvSpPr>
            <p:cNvPr id="17" name="Rechteck: abgerundete Ecken 16">
              <a:extLst>
                <a:ext uri="{FF2B5EF4-FFF2-40B4-BE49-F238E27FC236}">
                  <a16:creationId xmlns:a16="http://schemas.microsoft.com/office/drawing/2014/main" id="{6DC59792-6551-F92A-E84B-6E02D3890F0A}"/>
                </a:ext>
              </a:extLst>
            </p:cNvPr>
            <p:cNvSpPr/>
            <p:nvPr/>
          </p:nvSpPr>
          <p:spPr>
            <a:xfrm>
              <a:off x="0" y="1820108"/>
              <a:ext cx="7886700" cy="1216800"/>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echteck: abgerundete Ecken 4">
              <a:extLst>
                <a:ext uri="{FF2B5EF4-FFF2-40B4-BE49-F238E27FC236}">
                  <a16:creationId xmlns:a16="http://schemas.microsoft.com/office/drawing/2014/main" id="{80F7A3C9-FC64-355F-8BBD-6F0CE9A2AAC4}"/>
                </a:ext>
              </a:extLst>
            </p:cNvPr>
            <p:cNvSpPr txBox="1"/>
            <p:nvPr/>
          </p:nvSpPr>
          <p:spPr>
            <a:xfrm>
              <a:off x="186493" y="1972123"/>
              <a:ext cx="7486385" cy="10106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100" b="1" kern="1200" dirty="0">
                  <a:solidFill>
                    <a:srgbClr val="3A4C9E"/>
                  </a:solidFill>
                  <a:latin typeface="+mj-lt"/>
                </a:rPr>
                <a:t>Auf </a:t>
              </a:r>
              <a:r>
                <a:rPr lang="de-DE" sz="2100" b="1" kern="1200" noProof="0" dirty="0">
                  <a:solidFill>
                    <a:srgbClr val="3A4C9E"/>
                  </a:solidFill>
                  <a:latin typeface="+mj-lt"/>
                </a:rPr>
                <a:t>anstrengende</a:t>
              </a:r>
              <a:r>
                <a:rPr lang="en-US" sz="2100" b="1" kern="1200" dirty="0">
                  <a:solidFill>
                    <a:srgbClr val="3A4C9E"/>
                  </a:solidFill>
                  <a:latin typeface="+mj-lt"/>
                </a:rPr>
                <a:t> </a:t>
              </a:r>
              <a:r>
                <a:rPr lang="de-DE" sz="2100" b="1" kern="1200" noProof="0" dirty="0">
                  <a:solidFill>
                    <a:srgbClr val="3A4C9E"/>
                  </a:solidFill>
                  <a:latin typeface="+mj-lt"/>
                </a:rPr>
                <a:t>diagnostische</a:t>
              </a:r>
              <a:r>
                <a:rPr lang="en-US" sz="2100" b="1" kern="1200" dirty="0">
                  <a:solidFill>
                    <a:srgbClr val="3A4C9E"/>
                  </a:solidFill>
                  <a:latin typeface="+mj-lt"/>
                </a:rPr>
                <a:t> </a:t>
              </a:r>
              <a:r>
                <a:rPr lang="de-DE" sz="2100" b="1" kern="1200" noProof="0" dirty="0">
                  <a:solidFill>
                    <a:srgbClr val="3A4C9E"/>
                  </a:solidFill>
                  <a:latin typeface="+mj-lt"/>
                </a:rPr>
                <a:t>oder</a:t>
              </a:r>
              <a:r>
                <a:rPr lang="en-US" sz="2100" b="1" kern="1200" dirty="0">
                  <a:solidFill>
                    <a:srgbClr val="3A4C9E"/>
                  </a:solidFill>
                  <a:latin typeface="+mj-lt"/>
                </a:rPr>
                <a:t> </a:t>
              </a:r>
              <a:r>
                <a:rPr lang="de-DE" sz="2100" b="1" kern="1200" noProof="0" dirty="0">
                  <a:solidFill>
                    <a:srgbClr val="3A4C9E"/>
                  </a:solidFill>
                  <a:latin typeface="+mj-lt"/>
                </a:rPr>
                <a:t>therapeutische</a:t>
              </a:r>
              <a:r>
                <a:rPr lang="en-US" sz="2100" b="1" kern="1200" dirty="0">
                  <a:solidFill>
                    <a:srgbClr val="3A4C9E"/>
                  </a:solidFill>
                  <a:latin typeface="+mj-lt"/>
                </a:rPr>
                <a:t> </a:t>
              </a:r>
              <a:r>
                <a:rPr lang="de-DE" sz="2100" b="1" kern="1200" noProof="0" dirty="0">
                  <a:solidFill>
                    <a:srgbClr val="3A4C9E"/>
                  </a:solidFill>
                  <a:latin typeface="+mj-lt"/>
                </a:rPr>
                <a:t>Maßnahmen</a:t>
              </a:r>
              <a:r>
                <a:rPr lang="en-US" sz="2100" b="1" kern="1200" dirty="0">
                  <a:solidFill>
                    <a:srgbClr val="3A4C9E"/>
                  </a:solidFill>
                  <a:latin typeface="+mj-lt"/>
                </a:rPr>
                <a:t> an </a:t>
              </a:r>
              <a:r>
                <a:rPr lang="de-DE" sz="2100" b="1" kern="1200" noProof="0" dirty="0">
                  <a:solidFill>
                    <a:srgbClr val="3A4C9E"/>
                  </a:solidFill>
                  <a:latin typeface="+mj-lt"/>
                </a:rPr>
                <a:t>Hitzetagen</a:t>
              </a:r>
              <a:r>
                <a:rPr lang="en-US" sz="2100" b="1" kern="1200" dirty="0">
                  <a:solidFill>
                    <a:srgbClr val="3A4C9E"/>
                  </a:solidFill>
                  <a:latin typeface="+mj-lt"/>
                </a:rPr>
                <a:t> </a:t>
              </a:r>
              <a:r>
                <a:rPr lang="de-DE" sz="2100" b="1" kern="1200" noProof="0" dirty="0">
                  <a:solidFill>
                    <a:srgbClr val="3A4C9E"/>
                  </a:solidFill>
                  <a:latin typeface="+mj-lt"/>
                </a:rPr>
                <a:t>möglichst</a:t>
              </a:r>
              <a:r>
                <a:rPr lang="en-US" sz="2100" b="1" kern="1200" dirty="0">
                  <a:solidFill>
                    <a:srgbClr val="3A4C9E"/>
                  </a:solidFill>
                  <a:latin typeface="+mj-lt"/>
                </a:rPr>
                <a:t> </a:t>
              </a:r>
              <a:r>
                <a:rPr lang="de-DE" sz="2100" b="1" kern="1200" noProof="0" dirty="0">
                  <a:solidFill>
                    <a:srgbClr val="3A4C9E"/>
                  </a:solidFill>
                  <a:latin typeface="+mj-lt"/>
                </a:rPr>
                <a:t>verzichten</a:t>
              </a:r>
            </a:p>
          </p:txBody>
        </p:sp>
      </p:grpSp>
      <p:grpSp>
        <p:nvGrpSpPr>
          <p:cNvPr id="22" name="Gruppieren 21">
            <a:extLst>
              <a:ext uri="{FF2B5EF4-FFF2-40B4-BE49-F238E27FC236}">
                <a16:creationId xmlns:a16="http://schemas.microsoft.com/office/drawing/2014/main" id="{BFF6365E-39DA-87D6-B2E7-6E2E2B9EC2BA}"/>
              </a:ext>
            </a:extLst>
          </p:cNvPr>
          <p:cNvGrpSpPr/>
          <p:nvPr/>
        </p:nvGrpSpPr>
        <p:grpSpPr>
          <a:xfrm>
            <a:off x="2067750" y="1414915"/>
            <a:ext cx="7991862" cy="885494"/>
            <a:chOff x="0" y="0"/>
            <a:chExt cx="7886700" cy="948157"/>
          </a:xfrm>
        </p:grpSpPr>
        <p:sp>
          <p:nvSpPr>
            <p:cNvPr id="23" name="Rechteck: abgerundete Ecken 22">
              <a:extLst>
                <a:ext uri="{FF2B5EF4-FFF2-40B4-BE49-F238E27FC236}">
                  <a16:creationId xmlns:a16="http://schemas.microsoft.com/office/drawing/2014/main" id="{0097B740-C8B4-C32E-5BC4-ADE38A572E49}"/>
                </a:ext>
              </a:extLst>
            </p:cNvPr>
            <p:cNvSpPr/>
            <p:nvPr/>
          </p:nvSpPr>
          <p:spPr>
            <a:xfrm>
              <a:off x="0" y="0"/>
              <a:ext cx="7886700" cy="948157"/>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echteck: abgerundete Ecken 4">
              <a:extLst>
                <a:ext uri="{FF2B5EF4-FFF2-40B4-BE49-F238E27FC236}">
                  <a16:creationId xmlns:a16="http://schemas.microsoft.com/office/drawing/2014/main" id="{D611CC9D-5BF3-8A82-72FD-ABAF1E17BD12}"/>
                </a:ext>
              </a:extLst>
            </p:cNvPr>
            <p:cNvSpPr txBox="1"/>
            <p:nvPr/>
          </p:nvSpPr>
          <p:spPr>
            <a:xfrm>
              <a:off x="163063" y="46285"/>
              <a:ext cx="7677350" cy="8555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de-DE" sz="2100" b="1" kern="1200" noProof="0" dirty="0">
                  <a:solidFill>
                    <a:srgbClr val="3A4C9E"/>
                  </a:solidFill>
                  <a:latin typeface="+mj-lt"/>
                </a:rPr>
                <a:t>Sprechzeiten</a:t>
              </a:r>
              <a:r>
                <a:rPr lang="en-US" sz="2100" b="1" kern="1200" dirty="0">
                  <a:solidFill>
                    <a:srgbClr val="3A4C9E"/>
                  </a:solidFill>
                  <a:latin typeface="+mj-lt"/>
                </a:rPr>
                <a:t> für Risikopatient:innen </a:t>
              </a:r>
              <a:r>
                <a:rPr lang="de-DE" sz="2100" b="1" kern="1200" noProof="0" dirty="0">
                  <a:solidFill>
                    <a:srgbClr val="3A4C9E"/>
                  </a:solidFill>
                  <a:latin typeface="+mj-lt"/>
                </a:rPr>
                <a:t>früh</a:t>
              </a:r>
              <a:r>
                <a:rPr lang="en-US" sz="2100" b="1" kern="1200" dirty="0">
                  <a:solidFill>
                    <a:srgbClr val="3A4C9E"/>
                  </a:solidFill>
                  <a:latin typeface="+mj-lt"/>
                </a:rPr>
                <a:t> morgens </a:t>
              </a:r>
              <a:r>
                <a:rPr lang="de-DE" sz="2100" b="1" kern="1200" noProof="0" dirty="0">
                  <a:solidFill>
                    <a:srgbClr val="3A4C9E"/>
                  </a:solidFill>
                  <a:latin typeface="+mj-lt"/>
                </a:rPr>
                <a:t>oder</a:t>
              </a:r>
              <a:r>
                <a:rPr lang="en-US" sz="2100" b="1" kern="1200" dirty="0">
                  <a:solidFill>
                    <a:srgbClr val="3A4C9E"/>
                  </a:solidFill>
                  <a:latin typeface="+mj-lt"/>
                </a:rPr>
                <a:t> abends </a:t>
              </a:r>
              <a:r>
                <a:rPr lang="de-DE" sz="2100" b="1" kern="1200" noProof="0" dirty="0">
                  <a:solidFill>
                    <a:srgbClr val="3A4C9E"/>
                  </a:solidFill>
                  <a:latin typeface="+mj-lt"/>
                </a:rPr>
                <a:t>anbieten</a:t>
              </a:r>
            </a:p>
          </p:txBody>
        </p:sp>
      </p:grpSp>
      <p:grpSp>
        <p:nvGrpSpPr>
          <p:cNvPr id="25" name="Gruppieren 24">
            <a:extLst>
              <a:ext uri="{FF2B5EF4-FFF2-40B4-BE49-F238E27FC236}">
                <a16:creationId xmlns:a16="http://schemas.microsoft.com/office/drawing/2014/main" id="{76D79E84-571D-2953-8083-A1DBBD498331}"/>
              </a:ext>
            </a:extLst>
          </p:cNvPr>
          <p:cNvGrpSpPr/>
          <p:nvPr/>
        </p:nvGrpSpPr>
        <p:grpSpPr>
          <a:xfrm>
            <a:off x="2088575" y="3338541"/>
            <a:ext cx="7991862" cy="885493"/>
            <a:chOff x="0" y="1927014"/>
            <a:chExt cx="7886700" cy="948157"/>
          </a:xfrm>
        </p:grpSpPr>
        <p:sp>
          <p:nvSpPr>
            <p:cNvPr id="26" name="Rechteck: abgerundete Ecken 25">
              <a:extLst>
                <a:ext uri="{FF2B5EF4-FFF2-40B4-BE49-F238E27FC236}">
                  <a16:creationId xmlns:a16="http://schemas.microsoft.com/office/drawing/2014/main" id="{A138EDEB-445D-43D2-E7F0-DDE9BB73BBF8}"/>
                </a:ext>
              </a:extLst>
            </p:cNvPr>
            <p:cNvSpPr/>
            <p:nvPr/>
          </p:nvSpPr>
          <p:spPr>
            <a:xfrm>
              <a:off x="0" y="1927014"/>
              <a:ext cx="7886700" cy="948157"/>
            </a:xfrm>
            <a:prstGeom prst="roundRect">
              <a:avLst/>
            </a:prstGeom>
            <a:solidFill>
              <a:srgbClr val="4465A8">
                <a:alpha val="32941"/>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Rechteck: abgerundete Ecken 4">
              <a:extLst>
                <a:ext uri="{FF2B5EF4-FFF2-40B4-BE49-F238E27FC236}">
                  <a16:creationId xmlns:a16="http://schemas.microsoft.com/office/drawing/2014/main" id="{5CCAC2CA-1867-414F-FA9A-AF3513520C5E}"/>
                </a:ext>
              </a:extLst>
            </p:cNvPr>
            <p:cNvSpPr txBox="1"/>
            <p:nvPr/>
          </p:nvSpPr>
          <p:spPr>
            <a:xfrm>
              <a:off x="163277" y="1973299"/>
              <a:ext cx="7677138" cy="8555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de-DE" sz="2100" b="1" kern="1200" noProof="0" dirty="0">
                  <a:solidFill>
                    <a:srgbClr val="3A4C9E"/>
                  </a:solidFill>
                  <a:latin typeface="+mj-lt"/>
                </a:rPr>
                <a:t>Getränke</a:t>
              </a:r>
              <a:r>
                <a:rPr lang="en-US" sz="2100" b="1" kern="1200" dirty="0">
                  <a:solidFill>
                    <a:srgbClr val="3A4C9E"/>
                  </a:solidFill>
                  <a:latin typeface="+mj-lt"/>
                </a:rPr>
                <a:t> </a:t>
              </a:r>
              <a:r>
                <a:rPr lang="de-DE" sz="2100" b="1" kern="1200" noProof="0" dirty="0">
                  <a:solidFill>
                    <a:srgbClr val="3A4C9E"/>
                  </a:solidFill>
                  <a:latin typeface="+mj-lt"/>
                </a:rPr>
                <a:t>im</a:t>
              </a:r>
              <a:r>
                <a:rPr lang="en-US" sz="2100" b="1" kern="1200" dirty="0">
                  <a:solidFill>
                    <a:srgbClr val="3A4C9E"/>
                  </a:solidFill>
                  <a:latin typeface="+mj-lt"/>
                </a:rPr>
                <a:t> </a:t>
              </a:r>
              <a:r>
                <a:rPr lang="de-DE" sz="2100" b="1" kern="1200" noProof="0" dirty="0">
                  <a:solidFill>
                    <a:srgbClr val="3A4C9E"/>
                  </a:solidFill>
                  <a:latin typeface="+mj-lt"/>
                </a:rPr>
                <a:t>Wartezimmer</a:t>
              </a:r>
              <a:r>
                <a:rPr lang="en-US" sz="2100" b="1" kern="1200" dirty="0">
                  <a:solidFill>
                    <a:srgbClr val="3A4C9E"/>
                  </a:solidFill>
                  <a:latin typeface="+mj-lt"/>
                </a:rPr>
                <a:t> </a:t>
              </a:r>
              <a:r>
                <a:rPr lang="de-DE" sz="2100" b="1" kern="1200" noProof="0" dirty="0">
                  <a:solidFill>
                    <a:srgbClr val="3A4C9E"/>
                  </a:solidFill>
                  <a:latin typeface="+mj-lt"/>
                </a:rPr>
                <a:t>anbieten</a:t>
              </a:r>
            </a:p>
          </p:txBody>
        </p:sp>
      </p:grpSp>
      <p:sp>
        <p:nvSpPr>
          <p:cNvPr id="19" name="Textfeld 1">
            <a:extLst>
              <a:ext uri="{FF2B5EF4-FFF2-40B4-BE49-F238E27FC236}">
                <a16:creationId xmlns:a16="http://schemas.microsoft.com/office/drawing/2014/main" id="{E415850E-A9DF-4C37-BE6F-8B138ED9F7B8}"/>
              </a:ext>
            </a:extLst>
          </p:cNvPr>
          <p:cNvSpPr txBox="1">
            <a:spLocks noChangeArrowheads="1"/>
          </p:cNvSpPr>
          <p:nvPr/>
        </p:nvSpPr>
        <p:spPr bwMode="auto">
          <a:xfrm>
            <a:off x="838199" y="6323597"/>
            <a:ext cx="105155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des Robert-Bosch-</a:t>
            </a:r>
            <a:r>
              <a:rPr lang="en-US" altLang="en-US" sz="1100" dirty="0" err="1">
                <a:solidFill>
                  <a:schemeClr val="tx1"/>
                </a:solidFill>
                <a:latin typeface="+mj-lt"/>
                <a:cs typeface="ヒラギノ角ゴ Pro W3"/>
              </a:rPr>
              <a:t>Krankenhauses</a:t>
            </a:r>
            <a:r>
              <a:rPr lang="en-US" altLang="en-US" sz="1100" dirty="0">
                <a:solidFill>
                  <a:schemeClr val="tx1"/>
                </a:solidFill>
                <a:latin typeface="+mj-lt"/>
                <a:cs typeface="ヒラギノ角ゴ Pro W3"/>
              </a:rPr>
              <a:t>:</a:t>
            </a:r>
          </a:p>
          <a:p>
            <a:pPr eaLnBrk="1" hangingPunct="1">
              <a:spcBef>
                <a:spcPct val="0"/>
              </a:spcBef>
              <a:buFontTx/>
              <a:buNone/>
            </a:pPr>
            <a:r>
              <a:rPr lang="en-US" altLang="en-US" sz="1100" dirty="0">
                <a:solidFill>
                  <a:schemeClr val="tx1"/>
                </a:solidFill>
                <a:latin typeface="+mj-lt"/>
                <a:cs typeface="ヒラギノ角ゴ Pro W3"/>
                <a:hlinkClick r:id="rId3"/>
              </a:rPr>
              <a:t>http://www.klinikum.uni-muenchen.de/Bildungsmodule-Aerzte/download/de/PDFs/lindemann/Fortbildung-Aerzte1.pptx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389165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1">
            <a:extLst>
              <a:ext uri="{FF2B5EF4-FFF2-40B4-BE49-F238E27FC236}">
                <a16:creationId xmlns:a16="http://schemas.microsoft.com/office/drawing/2014/main" id="{F74DC073-72D3-40F9-B167-599F23C0BD49}"/>
              </a:ext>
            </a:extLst>
          </p:cNvPr>
          <p:cNvSpPr txBox="1"/>
          <p:nvPr/>
        </p:nvSpPr>
        <p:spPr>
          <a:xfrm>
            <a:off x="3761838" y="6311900"/>
            <a:ext cx="4668325" cy="400110"/>
          </a:xfrm>
          <a:prstGeom prst="rect">
            <a:avLst/>
          </a:prstGeom>
          <a:noFill/>
        </p:spPr>
        <p:txBody>
          <a:bodyPr wrap="square" rtlCol="0">
            <a:spAutoFit/>
          </a:bodyPr>
          <a:lstStyle/>
          <a:p>
            <a:pPr algn="ctr"/>
            <a:r>
              <a:rPr lang="de-DE" sz="1000" dirty="0">
                <a:latin typeface="+mj-lt"/>
              </a:rPr>
              <a:t>Abbildung von W.E. Haefeli in Herrmann et al. Zeitschrift für Gerontologie und Geriatrie 2019</a:t>
            </a:r>
          </a:p>
        </p:txBody>
      </p:sp>
      <p:pic>
        <p:nvPicPr>
          <p:cNvPr id="6" name="Inhaltsplatzhalter 10">
            <a:extLst>
              <a:ext uri="{FF2B5EF4-FFF2-40B4-BE49-F238E27FC236}">
                <a16:creationId xmlns:a16="http://schemas.microsoft.com/office/drawing/2014/main" id="{28C4FA73-FE93-4A42-A7D7-FB83FDA0EB5A}"/>
              </a:ext>
            </a:extLst>
          </p:cNvPr>
          <p:cNvPicPr>
            <a:picLocks noGrp="1" noChangeAspect="1"/>
          </p:cNvPicPr>
          <p:nvPr>
            <p:ph idx="1"/>
          </p:nvPr>
        </p:nvPicPr>
        <p:blipFill>
          <a:blip r:embed="rId3"/>
          <a:stretch>
            <a:fillRect/>
          </a:stretch>
        </p:blipFill>
        <p:spPr>
          <a:xfrm>
            <a:off x="3372190" y="1692592"/>
            <a:ext cx="5447619" cy="4486275"/>
          </a:xfrm>
          <a:prstGeom prst="rect">
            <a:avLst/>
          </a:prstGeom>
        </p:spPr>
      </p:pic>
      <p:sp>
        <p:nvSpPr>
          <p:cNvPr id="3" name="Flussdiagramm: Verbinder 2">
            <a:extLst>
              <a:ext uri="{FF2B5EF4-FFF2-40B4-BE49-F238E27FC236}">
                <a16:creationId xmlns:a16="http://schemas.microsoft.com/office/drawing/2014/main" id="{EA18A6DB-4339-6AB9-FB90-D64B6EA4009E}"/>
              </a:ext>
            </a:extLst>
          </p:cNvPr>
          <p:cNvSpPr/>
          <p:nvPr/>
        </p:nvSpPr>
        <p:spPr>
          <a:xfrm>
            <a:off x="4800600" y="1831950"/>
            <a:ext cx="1200150" cy="705509"/>
          </a:xfrm>
          <a:prstGeom prst="flowChartConnector">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Flussdiagramm: Verbinder 8">
            <a:extLst>
              <a:ext uri="{FF2B5EF4-FFF2-40B4-BE49-F238E27FC236}">
                <a16:creationId xmlns:a16="http://schemas.microsoft.com/office/drawing/2014/main" id="{FBF0DB30-5074-8ECF-AD48-939C5274B4E4}"/>
              </a:ext>
            </a:extLst>
          </p:cNvPr>
          <p:cNvSpPr/>
          <p:nvPr/>
        </p:nvSpPr>
        <p:spPr>
          <a:xfrm flipV="1">
            <a:off x="3807767" y="3537584"/>
            <a:ext cx="1240484" cy="685799"/>
          </a:xfrm>
          <a:prstGeom prst="flowChartConnector">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Flussdiagramm: Verbinder 10">
            <a:extLst>
              <a:ext uri="{FF2B5EF4-FFF2-40B4-BE49-F238E27FC236}">
                <a16:creationId xmlns:a16="http://schemas.microsoft.com/office/drawing/2014/main" id="{54486A88-0D03-BB92-0019-551B334678E1}"/>
              </a:ext>
            </a:extLst>
          </p:cNvPr>
          <p:cNvSpPr/>
          <p:nvPr/>
        </p:nvSpPr>
        <p:spPr>
          <a:xfrm flipV="1">
            <a:off x="5612130" y="3537584"/>
            <a:ext cx="1200150" cy="613410"/>
          </a:xfrm>
          <a:prstGeom prst="flowChartConnector">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Flussdiagramm: Verbinder 11">
            <a:extLst>
              <a:ext uri="{FF2B5EF4-FFF2-40B4-BE49-F238E27FC236}">
                <a16:creationId xmlns:a16="http://schemas.microsoft.com/office/drawing/2014/main" id="{489E7691-4A84-DFDD-9F3B-F4F8B01B8AC4}"/>
              </a:ext>
            </a:extLst>
          </p:cNvPr>
          <p:cNvSpPr/>
          <p:nvPr/>
        </p:nvSpPr>
        <p:spPr>
          <a:xfrm>
            <a:off x="7143750" y="3501390"/>
            <a:ext cx="1581832" cy="847725"/>
          </a:xfrm>
          <a:prstGeom prst="flowChartConnector">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Titel 14">
            <a:extLst>
              <a:ext uri="{FF2B5EF4-FFF2-40B4-BE49-F238E27FC236}">
                <a16:creationId xmlns:a16="http://schemas.microsoft.com/office/drawing/2014/main" id="{A351E72D-8388-4F39-8708-E5808BA750E0}"/>
              </a:ext>
            </a:extLst>
          </p:cNvPr>
          <p:cNvSpPr>
            <a:spLocks noGrp="1"/>
          </p:cNvSpPr>
          <p:nvPr>
            <p:ph type="title"/>
          </p:nvPr>
        </p:nvSpPr>
        <p:spPr/>
        <p:txBody>
          <a:bodyPr/>
          <a:lstStyle/>
          <a:p>
            <a:r>
              <a:rPr kumimoji="0" lang="en-US" sz="4400" b="1" i="0" u="none" strike="noStrike" kern="0" cap="none" spc="0" normalizeH="0" baseline="0" noProof="0" dirty="0">
                <a:ln>
                  <a:noFill/>
                </a:ln>
                <a:solidFill>
                  <a:srgbClr val="3A4C9E"/>
                </a:solidFill>
                <a:effectLst/>
                <a:uLnTx/>
                <a:uFillTx/>
                <a:latin typeface="Calibri Light"/>
                <a:cs typeface="Arial"/>
              </a:rPr>
              <a:t>3. </a:t>
            </a:r>
            <a:r>
              <a:rPr kumimoji="0" lang="en-US" sz="4400" b="1" i="0" u="none" strike="noStrike" kern="0" cap="none" spc="0" normalizeH="0" baseline="0" noProof="0" dirty="0" err="1">
                <a:ln>
                  <a:noFill/>
                </a:ln>
                <a:solidFill>
                  <a:srgbClr val="3A4C9E"/>
                </a:solidFill>
                <a:effectLst/>
                <a:uLnTx/>
                <a:uFillTx/>
                <a:latin typeface="Calibri Light"/>
                <a:cs typeface="Arial"/>
              </a:rPr>
              <a:t>Medikamente</a:t>
            </a:r>
            <a:r>
              <a:rPr kumimoji="0" lang="en-US" sz="4400" b="1" i="0" u="none" strike="noStrike" kern="0" cap="none" spc="0" normalizeH="0" baseline="0" noProof="0" dirty="0">
                <a:ln>
                  <a:noFill/>
                </a:ln>
                <a:solidFill>
                  <a:srgbClr val="3A4C9E"/>
                </a:solidFill>
                <a:effectLst/>
                <a:uLnTx/>
                <a:uFillTx/>
                <a:latin typeface="Calibri Light"/>
                <a:cs typeface="Arial"/>
              </a:rPr>
              <a:t> und </a:t>
            </a:r>
            <a:r>
              <a:rPr kumimoji="0" lang="de-DE" sz="4400" b="1" i="0" u="none" strike="noStrike" kern="0" cap="none" spc="0" normalizeH="0" baseline="0" dirty="0">
                <a:ln>
                  <a:noFill/>
                </a:ln>
                <a:solidFill>
                  <a:srgbClr val="3A4C9E"/>
                </a:solidFill>
                <a:effectLst/>
                <a:uLnTx/>
                <a:uFillTx/>
                <a:latin typeface="Calibri Light"/>
                <a:cs typeface="Arial"/>
              </a:rPr>
              <a:t>Trinkmengenbeschr</a:t>
            </a:r>
            <a:r>
              <a:rPr lang="de-DE" sz="4400" b="1" kern="0" dirty="0">
                <a:solidFill>
                  <a:srgbClr val="3A4C9E"/>
                </a:solidFill>
                <a:latin typeface="Calibri Light"/>
                <a:cs typeface="Arial"/>
              </a:rPr>
              <a:t>änkungen</a:t>
            </a:r>
            <a:r>
              <a:rPr kumimoji="0" lang="en-US" sz="4400" b="1" i="0" u="none" strike="noStrike" kern="0" cap="none" spc="0" normalizeH="0" baseline="0" noProof="0" dirty="0">
                <a:ln>
                  <a:noFill/>
                </a:ln>
                <a:solidFill>
                  <a:srgbClr val="3A4C9E"/>
                </a:solidFill>
                <a:effectLst/>
                <a:uLnTx/>
                <a:uFillTx/>
                <a:latin typeface="Calibri Light"/>
                <a:cs typeface="Arial"/>
              </a:rPr>
              <a:t> </a:t>
            </a:r>
            <a:r>
              <a:rPr kumimoji="0" lang="en-US" sz="4400" b="1" i="0" u="none" strike="noStrike" kern="0" cap="none" spc="0" normalizeH="0" baseline="0" noProof="0" dirty="0" err="1">
                <a:ln>
                  <a:noFill/>
                </a:ln>
                <a:solidFill>
                  <a:srgbClr val="3A4C9E"/>
                </a:solidFill>
                <a:effectLst/>
                <a:uLnTx/>
                <a:uFillTx/>
                <a:latin typeface="Calibri Light"/>
                <a:cs typeface="Arial"/>
              </a:rPr>
              <a:t>prüfen</a:t>
            </a:r>
            <a:endParaRPr lang="de-DE" dirty="0"/>
          </a:p>
        </p:txBody>
      </p:sp>
    </p:spTree>
    <p:extLst>
      <p:ext uri="{BB962C8B-B14F-4D97-AF65-F5344CB8AC3E}">
        <p14:creationId xmlns:p14="http://schemas.microsoft.com/office/powerpoint/2010/main" val="1622492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A92DA-27B5-4919-8658-43DCA07828B8}"/>
              </a:ext>
            </a:extLst>
          </p:cNvPr>
          <p:cNvSpPr>
            <a:spLocks noGrp="1"/>
          </p:cNvSpPr>
          <p:nvPr>
            <p:ph type="title"/>
          </p:nvPr>
        </p:nvSpPr>
        <p:spPr>
          <a:xfrm>
            <a:off x="838200" y="365126"/>
            <a:ext cx="10515600" cy="1065090"/>
          </a:xfrm>
        </p:spPr>
        <p:txBody>
          <a:bodyPr/>
          <a:lstStyle/>
          <a:p>
            <a:r>
              <a:rPr lang="de-DE" b="1" dirty="0">
                <a:solidFill>
                  <a:srgbClr val="3A4C9E"/>
                </a:solidFill>
              </a:rPr>
              <a:t>Einflussmöglichkeit 1: Lagerungsfähigkeit</a:t>
            </a:r>
          </a:p>
        </p:txBody>
      </p:sp>
      <p:sp>
        <p:nvSpPr>
          <p:cNvPr id="6" name="Inhaltsplatzhalter 5">
            <a:extLst>
              <a:ext uri="{FF2B5EF4-FFF2-40B4-BE49-F238E27FC236}">
                <a16:creationId xmlns:a16="http://schemas.microsoft.com/office/drawing/2014/main" id="{58C25A32-9835-4F99-92C2-2AE57BA63930}"/>
              </a:ext>
            </a:extLst>
          </p:cNvPr>
          <p:cNvSpPr>
            <a:spLocks noGrp="1"/>
          </p:cNvSpPr>
          <p:nvPr>
            <p:ph idx="1"/>
          </p:nvPr>
        </p:nvSpPr>
        <p:spPr>
          <a:xfrm>
            <a:off x="838200" y="1569065"/>
            <a:ext cx="10370574" cy="3903687"/>
          </a:xfrm>
          <a:prstGeom prst="roundRect">
            <a:avLst/>
          </a:prstGeom>
          <a:solidFill>
            <a:srgbClr val="4465A8">
              <a:alpha val="32157"/>
            </a:srgbClr>
          </a:solidFill>
        </p:spPr>
        <p:txBody>
          <a:bodyPr>
            <a:normAutofit lnSpcReduction="10000"/>
          </a:bodyPr>
          <a:lstStyle/>
          <a:p>
            <a:pPr>
              <a:spcBef>
                <a:spcPts val="0"/>
              </a:spcBef>
            </a:pPr>
            <a:endParaRPr lang="de-DE" dirty="0">
              <a:latin typeface="+mj-lt"/>
            </a:endParaRPr>
          </a:p>
          <a:p>
            <a:r>
              <a:rPr lang="de-DE" dirty="0">
                <a:latin typeface="+mj-lt"/>
              </a:rPr>
              <a:t>Physikalischer Schaden durch Hitze möglich</a:t>
            </a:r>
          </a:p>
          <a:p>
            <a:r>
              <a:rPr lang="de-DE" dirty="0">
                <a:latin typeface="+mj-lt"/>
              </a:rPr>
              <a:t>Lagerungsgrenze in Packungsbeilage unbenannt:</a:t>
            </a:r>
          </a:p>
          <a:p>
            <a:pPr lvl="1">
              <a:spcBef>
                <a:spcPts val="1000"/>
              </a:spcBef>
            </a:pPr>
            <a:r>
              <a:rPr lang="de-DE" sz="2800" dirty="0">
                <a:latin typeface="+mj-lt"/>
              </a:rPr>
              <a:t>Lagerung bei 40°C und 75%iger Luftfeuchtigkeit getestet</a:t>
            </a:r>
          </a:p>
          <a:p>
            <a:r>
              <a:rPr lang="de-DE" dirty="0">
                <a:latin typeface="+mj-lt"/>
              </a:rPr>
              <a:t>Lagerungsgrenze benannt:</a:t>
            </a:r>
          </a:p>
          <a:p>
            <a:pPr lvl="1">
              <a:spcBef>
                <a:spcPts val="1000"/>
              </a:spcBef>
            </a:pPr>
            <a:r>
              <a:rPr lang="de-DE" sz="2800" dirty="0">
                <a:latin typeface="+mj-lt"/>
              </a:rPr>
              <a:t>Stabilität in Langzeittestung gewährleistet</a:t>
            </a:r>
          </a:p>
          <a:p>
            <a:pPr lvl="1">
              <a:spcBef>
                <a:spcPts val="1000"/>
              </a:spcBef>
            </a:pPr>
            <a:r>
              <a:rPr lang="de-DE" sz="2800" dirty="0">
                <a:latin typeface="+mj-lt"/>
              </a:rPr>
              <a:t>Kein zwangsläufiger Qualitätsverlust bei Überschreitung</a:t>
            </a:r>
          </a:p>
          <a:p>
            <a:pPr lvl="1"/>
            <a:endParaRPr lang="de-DE" sz="2800" dirty="0">
              <a:latin typeface="+mj-lt"/>
            </a:endParaRPr>
          </a:p>
        </p:txBody>
      </p:sp>
    </p:spTree>
    <p:extLst>
      <p:ext uri="{BB962C8B-B14F-4D97-AF65-F5344CB8AC3E}">
        <p14:creationId xmlns:p14="http://schemas.microsoft.com/office/powerpoint/2010/main" val="377091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892</Words>
  <Application>Microsoft Office PowerPoint</Application>
  <PresentationFormat>Breitbild</PresentationFormat>
  <Paragraphs>148</Paragraphs>
  <Slides>19</Slides>
  <Notes>18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Calibri Light</vt:lpstr>
      <vt:lpstr>MinionPro-Regular</vt:lpstr>
      <vt:lpstr>ヒラギノ角ゴ Pro W3</vt:lpstr>
      <vt:lpstr>Office</vt:lpstr>
      <vt:lpstr>PowerPoint-Präsentation</vt:lpstr>
      <vt:lpstr>Prävention gesundheitlicher Hitzeschäden  bei älteren Patient:innen</vt:lpstr>
      <vt:lpstr>Hitzeschutz ist wichtige Aufgabe ambulanter Versorgung </vt:lpstr>
      <vt:lpstr>Handlungsfelder </vt:lpstr>
      <vt:lpstr>1. Risiken und Präventionsstrategien kommunizieren</vt:lpstr>
      <vt:lpstr>Inhalte des Beratungsgesprächs</vt:lpstr>
      <vt:lpstr>2. Praxis- und Behandlungsabläufe anpassen</vt:lpstr>
      <vt:lpstr>3. Medikamente und Trinkmengenbeschränkungen prüfen</vt:lpstr>
      <vt:lpstr>Einflussmöglichkeit 1: Lagerungsfähigkeit</vt:lpstr>
      <vt:lpstr>Einflussmöglichkeit 1: Lagerungsfähigkeit</vt:lpstr>
      <vt:lpstr>Einflussmöglichkeit 2: Dekompensation bestehender Erkrankungen</vt:lpstr>
      <vt:lpstr>Einflussmöglichkeit 3: Störung von Abkühlungsmechanismen</vt:lpstr>
      <vt:lpstr>Einflussmöglichkeit 3: Störung von Abkühlungsmechanismen</vt:lpstr>
      <vt:lpstr>Einflussmöglichkeit 4: Änderung der Pharmakokinetik </vt:lpstr>
      <vt:lpstr>3. Medikamente und Trinkmengenbeschränkungen prüfen </vt:lpstr>
      <vt:lpstr>Medikamentenmanagement bei Hitzewellen Beispielarzneimittel und Maßnahmen</vt:lpstr>
      <vt:lpstr>4. Proaktive Kontaktaufnahme</vt:lpstr>
      <vt:lpstr>PowerPoint-Präsentation</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Sabine Baunach</dc:creator>
  <cp:lastModifiedBy>Jelka Wickham</cp:lastModifiedBy>
  <cp:revision>77</cp:revision>
  <dcterms:created xsi:type="dcterms:W3CDTF">2022-04-11T08:51:43Z</dcterms:created>
  <dcterms:modified xsi:type="dcterms:W3CDTF">2023-05-23T11:57:51Z</dcterms:modified>
</cp:coreProperties>
</file>