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97" r:id="rId2"/>
    <p:sldId id="268" r:id="rId3"/>
    <p:sldId id="596" r:id="rId4"/>
    <p:sldId id="574" r:id="rId5"/>
    <p:sldId id="578" r:id="rId6"/>
    <p:sldId id="575" r:id="rId7"/>
    <p:sldId id="576" r:id="rId8"/>
    <p:sldId id="442" r:id="rId9"/>
    <p:sldId id="580" r:id="rId10"/>
    <p:sldId id="59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62" autoAdjust="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23B26-E775-4C9C-870D-12DCA4A69B71}" type="datetimeFigureOut">
              <a:rPr lang="de-DE" smtClean="0"/>
              <a:t>23.05.2023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258DD4-A40D-4B33-AD34-2E1161BC4E3E}" type="slidenum">
              <a:rPr lang="de-DE" smtClean="0"/>
              <a:t>‹Nr.›</a:t>
            </a:fld>
            <a:endParaRPr lang="de-DE"/>
          </a:p>
        </p:txBody>
      </p:sp>
    </p:spTree>
    <p:extLst>
      <p:ext uri="{BB962C8B-B14F-4D97-AF65-F5344CB8AC3E}">
        <p14:creationId xmlns:p14="http://schemas.microsoft.com/office/powerpoint/2010/main" val="1300035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Einheitliches Intro einfügen</a:t>
            </a:r>
          </a:p>
        </p:txBody>
      </p:sp>
      <p:sp>
        <p:nvSpPr>
          <p:cNvPr id="4" name="Foliennummernplatzhalter 3"/>
          <p:cNvSpPr>
            <a:spLocks noGrp="1"/>
          </p:cNvSpPr>
          <p:nvPr>
            <p:ph type="sldNum" sz="quarter" idx="5"/>
          </p:nvPr>
        </p:nvSpPr>
        <p:spPr/>
        <p:txBody>
          <a:bodyPr/>
          <a:lstStyle/>
          <a:p>
            <a:fld id="{837E7DD0-A531-47D9-B267-697DCBD482C6}" type="slidenum">
              <a:rPr lang="de-DE" smtClean="0"/>
              <a:t>2</a:t>
            </a:fld>
            <a:endParaRPr lang="de-DE"/>
          </a:p>
        </p:txBody>
      </p:sp>
    </p:spTree>
    <p:extLst>
      <p:ext uri="{BB962C8B-B14F-4D97-AF65-F5344CB8AC3E}">
        <p14:creationId xmlns:p14="http://schemas.microsoft.com/office/powerpoint/2010/main" val="725445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p:txBody>
      </p:sp>
      <p:sp>
        <p:nvSpPr>
          <p:cNvPr id="4" name="Foliennummernplatzhalter 3"/>
          <p:cNvSpPr>
            <a:spLocks noGrp="1"/>
          </p:cNvSpPr>
          <p:nvPr>
            <p:ph type="sldNum" idx="10"/>
          </p:nvPr>
        </p:nvSpPr>
        <p:spPr/>
        <p:txBody>
          <a:bodyPr/>
          <a:lstStyle/>
          <a:p>
            <a:pPr>
              <a:defRPr/>
            </a:pPr>
            <a:fld id="{C517DC31-31E4-4BCF-830D-4DEC8F785273}" type="slidenum">
              <a:rPr lang="de-DE" smtClean="0"/>
              <a:pPr>
                <a:defRPr/>
              </a:pPr>
              <a:t>3</a:t>
            </a:fld>
            <a:endParaRPr lang="de-DE"/>
          </a:p>
        </p:txBody>
      </p:sp>
    </p:spTree>
    <p:extLst>
      <p:ext uri="{BB962C8B-B14F-4D97-AF65-F5344CB8AC3E}">
        <p14:creationId xmlns:p14="http://schemas.microsoft.com/office/powerpoint/2010/main" val="336481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2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4</a:t>
            </a:fld>
            <a:endParaRPr lang="de-DE"/>
          </a:p>
        </p:txBody>
      </p:sp>
    </p:spTree>
    <p:extLst>
      <p:ext uri="{BB962C8B-B14F-4D97-AF65-F5344CB8AC3E}">
        <p14:creationId xmlns:p14="http://schemas.microsoft.com/office/powerpoint/2010/main" val="39719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2800" dirty="0">
              <a:effectLst/>
              <a:latin typeface="Arial" panose="020B060402020202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5</a:t>
            </a:fld>
            <a:endParaRPr lang="de-DE"/>
          </a:p>
        </p:txBody>
      </p:sp>
    </p:spTree>
    <p:extLst>
      <p:ext uri="{BB962C8B-B14F-4D97-AF65-F5344CB8AC3E}">
        <p14:creationId xmlns:p14="http://schemas.microsoft.com/office/powerpoint/2010/main" val="1377151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6</a:t>
            </a:fld>
            <a:endParaRPr lang="de-DE"/>
          </a:p>
        </p:txBody>
      </p:sp>
    </p:spTree>
    <p:extLst>
      <p:ext uri="{BB962C8B-B14F-4D97-AF65-F5344CB8AC3E}">
        <p14:creationId xmlns:p14="http://schemas.microsoft.com/office/powerpoint/2010/main" val="707681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dirty="0">
              <a:effectLst/>
              <a:latin typeface="Arial" panose="020B060402020202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7</a:t>
            </a:fld>
            <a:endParaRPr lang="de-DE"/>
          </a:p>
        </p:txBody>
      </p:sp>
    </p:spTree>
    <p:extLst>
      <p:ext uri="{BB962C8B-B14F-4D97-AF65-F5344CB8AC3E}">
        <p14:creationId xmlns:p14="http://schemas.microsoft.com/office/powerpoint/2010/main" val="3142984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p:txBody>
      </p:sp>
      <p:sp>
        <p:nvSpPr>
          <p:cNvPr id="4" name="Foliennummernplatzhalter 3"/>
          <p:cNvSpPr>
            <a:spLocks noGrp="1"/>
          </p:cNvSpPr>
          <p:nvPr>
            <p:ph type="sldNum" idx="10"/>
          </p:nvPr>
        </p:nvSpPr>
        <p:spPr/>
        <p:txBody>
          <a:bodyPr/>
          <a:lstStyle/>
          <a:p>
            <a:pPr>
              <a:defRPr/>
            </a:pPr>
            <a:fld id="{C517DC31-31E4-4BCF-830D-4DEC8F785273}" type="slidenum">
              <a:rPr lang="de-DE" smtClean="0"/>
              <a:pPr>
                <a:defRPr/>
              </a:pPr>
              <a:t>8</a:t>
            </a:fld>
            <a:endParaRPr lang="de-DE"/>
          </a:p>
        </p:txBody>
      </p:sp>
    </p:spTree>
    <p:extLst>
      <p:ext uri="{BB962C8B-B14F-4D97-AF65-F5344CB8AC3E}">
        <p14:creationId xmlns:p14="http://schemas.microsoft.com/office/powerpoint/2010/main" val="3158875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37E7DD0-A531-47D9-B267-697DCBD482C6}" type="slidenum">
              <a:rPr lang="de-DE" smtClean="0"/>
              <a:t>9</a:t>
            </a:fld>
            <a:endParaRPr lang="de-DE"/>
          </a:p>
        </p:txBody>
      </p:sp>
    </p:spTree>
    <p:extLst>
      <p:ext uri="{BB962C8B-B14F-4D97-AF65-F5344CB8AC3E}">
        <p14:creationId xmlns:p14="http://schemas.microsoft.com/office/powerpoint/2010/main" val="1021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nSpc>
                <a:spcPct val="107000"/>
              </a:lnSpc>
              <a:spcAft>
                <a:spcPts val="800"/>
              </a:spcAft>
            </a:pPr>
            <a:endParaRPr lang="de-DE" sz="1800" dirty="0">
              <a:effectLst/>
              <a:latin typeface="Arial" panose="020B0604020202020204" pitchFamily="34" charset="0"/>
              <a:ea typeface="Calibri" panose="020F0502020204030204" pitchFamily="34" charset="0"/>
            </a:endParaRPr>
          </a:p>
        </p:txBody>
      </p:sp>
      <p:sp>
        <p:nvSpPr>
          <p:cNvPr id="4" name="Foliennummernplatzhalter 3"/>
          <p:cNvSpPr>
            <a:spLocks noGrp="1"/>
          </p:cNvSpPr>
          <p:nvPr>
            <p:ph type="sldNum" sz="quarter" idx="5"/>
          </p:nvPr>
        </p:nvSpPr>
        <p:spPr/>
        <p:txBody>
          <a:bodyPr/>
          <a:lstStyle/>
          <a:p>
            <a:fld id="{837E7DD0-A531-47D9-B267-697DCBD482C6}" type="slidenum">
              <a:rPr lang="de-DE" smtClean="0"/>
              <a:t>10</a:t>
            </a:fld>
            <a:endParaRPr lang="de-DE"/>
          </a:p>
        </p:txBody>
      </p:sp>
    </p:spTree>
    <p:extLst>
      <p:ext uri="{BB962C8B-B14F-4D97-AF65-F5344CB8AC3E}">
        <p14:creationId xmlns:p14="http://schemas.microsoft.com/office/powerpoint/2010/main" val="197484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7D37B7-CE05-40B1-B848-33EB6258510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B5C5C51-8FAD-4124-A1F7-85F36385D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ADE8B43-DD53-431A-943F-9200B4D5222E}"/>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93BB1D29-65CA-4B54-9C2F-33641F1F5B7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7B8F66-B83E-4ABE-B7F4-6DF30BDBD06D}"/>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283537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63D78E-6245-4521-9B4B-071A381ED89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DBFFD3D-9E96-4820-99F8-518E12F3891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9CB0B69-1A1D-42BD-91CE-F1803D0BB236}"/>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65E2711D-ACCF-43F4-BD3E-F0E01DB784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08BF2D-FE67-41F7-9230-63B4A5F22D8C}"/>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139157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CAF38AE-8206-4356-98C8-97F8DB5B095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327D789-3DE7-49FD-B7B6-4FDDE8CC1A3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B82E00C-0A6D-4367-AE50-AEE7ED4BFB14}"/>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A7140DB9-9844-4E59-9F17-5F2398127BB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7333780-DA59-44B4-9B36-0FE0F78A4DA7}"/>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26628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6234-02B0-4EE2-A995-953336D0FC1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27DA8A-3C23-4453-B3F1-42BDA1C87DA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E9C300-9F32-435E-860D-2C7783DEAEDC}"/>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52F82198-130A-461A-B984-8899DD5372B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E2EE116-F00E-4356-81DE-75250463452F}"/>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164207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F6036E-7908-4741-BF4B-8AAB3BEC53C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6A424C1-F37F-4C68-98E5-C930522539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3CE2089-2E0E-456A-B0C0-A0078F5D94AD}"/>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1279195D-8FA1-459B-93DD-0314EA669A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09E9A7F-D26C-4242-B8D7-3D70A4B7188D}"/>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356845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87282E-21DE-45BB-853D-846412B81DE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5FC1C13-65CB-498A-A08D-D9F8E4789E1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F45B74D-57A3-445C-A6A4-2010A515104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9A69497-4451-4BA4-88E3-9BA53D4DDE25}"/>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6" name="Fußzeilenplatzhalter 5">
            <a:extLst>
              <a:ext uri="{FF2B5EF4-FFF2-40B4-BE49-F238E27FC236}">
                <a16:creationId xmlns:a16="http://schemas.microsoft.com/office/drawing/2014/main" id="{9FA78D14-A1BE-450C-BEA0-0AB0A988883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4C3D506-74A5-423C-8C86-777748253E68}"/>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65337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75F635-DC44-45BD-8EA1-27762505CAF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68CDFD3-4CB0-423A-82C4-AE257CBF4E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123B289-8B5B-490C-97C4-9380F8B3A08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6ADF38E-1837-4CD2-9F0E-A494729CF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DFE90A4-EC80-47D1-87CB-C87B51835B6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B2ACAE1-1DE8-48CD-BB53-DC3C51B82BBA}"/>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8" name="Fußzeilenplatzhalter 7">
            <a:extLst>
              <a:ext uri="{FF2B5EF4-FFF2-40B4-BE49-F238E27FC236}">
                <a16:creationId xmlns:a16="http://schemas.microsoft.com/office/drawing/2014/main" id="{CA2ACF6C-39EF-454B-AA67-FE1911EE591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1981D07-87DB-4753-B0D4-A08739273FF6}"/>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281743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3A2B3-3E2F-473A-8598-429E2D83516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1759755-72C7-4CEC-AC74-3405D0237E5F}"/>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4" name="Fußzeilenplatzhalter 3">
            <a:extLst>
              <a:ext uri="{FF2B5EF4-FFF2-40B4-BE49-F238E27FC236}">
                <a16:creationId xmlns:a16="http://schemas.microsoft.com/office/drawing/2014/main" id="{CDD66CA7-26CE-4047-ABAD-456A003878B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FA11C16-4C68-4ED9-81FA-973E578C82ED}"/>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50645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4AEB9FB-4CBA-4138-BD81-28059059D0DB}"/>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3" name="Fußzeilenplatzhalter 2">
            <a:extLst>
              <a:ext uri="{FF2B5EF4-FFF2-40B4-BE49-F238E27FC236}">
                <a16:creationId xmlns:a16="http://schemas.microsoft.com/office/drawing/2014/main" id="{593E306F-B97E-4556-8CB7-BBC16766739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41FB1C1-56E0-43EB-8C72-16EFE863848A}"/>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365016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881A83-12B9-4975-AFCB-A3590EFBFAD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FCC8DB3-6489-4974-BF25-FFE5AAEAB0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D008B2C-FEEB-460E-BE65-1C63282D8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496EEB7-C8AB-49A5-9C76-9F5EA250D93C}"/>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6" name="Fußzeilenplatzhalter 5">
            <a:extLst>
              <a:ext uri="{FF2B5EF4-FFF2-40B4-BE49-F238E27FC236}">
                <a16:creationId xmlns:a16="http://schemas.microsoft.com/office/drawing/2014/main" id="{0A444A06-65DD-42CB-8C67-9BED15752EE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D688759-397B-4349-A4CF-CCDB200975B2}"/>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327003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CFDD33-A483-4564-93D6-9ABAE72FF78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17AEB31-8287-4888-8D11-29C069F879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19B3EE9-8811-4DC9-8AE6-729F644DA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8F9EF48-CF7D-4763-A98A-3F54675A49F9}"/>
              </a:ext>
            </a:extLst>
          </p:cNvPr>
          <p:cNvSpPr>
            <a:spLocks noGrp="1"/>
          </p:cNvSpPr>
          <p:nvPr>
            <p:ph type="dt" sz="half" idx="10"/>
          </p:nvPr>
        </p:nvSpPr>
        <p:spPr/>
        <p:txBody>
          <a:bodyPr/>
          <a:lstStyle/>
          <a:p>
            <a:fld id="{FC99CE69-D017-457A-8E75-2E97675353B9}" type="datetimeFigureOut">
              <a:rPr lang="de-DE" smtClean="0"/>
              <a:t>23.05.2023</a:t>
            </a:fld>
            <a:endParaRPr lang="de-DE"/>
          </a:p>
        </p:txBody>
      </p:sp>
      <p:sp>
        <p:nvSpPr>
          <p:cNvPr id="6" name="Fußzeilenplatzhalter 5">
            <a:extLst>
              <a:ext uri="{FF2B5EF4-FFF2-40B4-BE49-F238E27FC236}">
                <a16:creationId xmlns:a16="http://schemas.microsoft.com/office/drawing/2014/main" id="{C87390D3-23C3-4E6D-8A22-AB91568B842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6DEEE9-3060-4062-ACAA-36E4149A65CD}"/>
              </a:ext>
            </a:extLst>
          </p:cNvPr>
          <p:cNvSpPr>
            <a:spLocks noGrp="1"/>
          </p:cNvSpPr>
          <p:nvPr>
            <p:ph type="sldNum" sz="quarter" idx="12"/>
          </p:nvPr>
        </p:nvSpPr>
        <p:spPr/>
        <p:txBody>
          <a:bodyPr/>
          <a:lstStyle/>
          <a:p>
            <a:fld id="{4A1439B4-4680-4B64-B1CA-F6A596D72C6D}" type="slidenum">
              <a:rPr lang="de-DE" smtClean="0"/>
              <a:t>‹Nr.›</a:t>
            </a:fld>
            <a:endParaRPr lang="de-DE"/>
          </a:p>
        </p:txBody>
      </p:sp>
    </p:spTree>
    <p:extLst>
      <p:ext uri="{BB962C8B-B14F-4D97-AF65-F5344CB8AC3E}">
        <p14:creationId xmlns:p14="http://schemas.microsoft.com/office/powerpoint/2010/main" val="38981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90A220D-E627-4FC1-9B18-DA2F9BCA3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3AD3B2A-BD3C-46A3-A51F-BEFF8727DA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2D5094-85BE-4302-AA9C-F66F01333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CE69-D017-457A-8E75-2E97675353B9}" type="datetimeFigureOut">
              <a:rPr lang="de-DE" smtClean="0"/>
              <a:t>23.05.2023</a:t>
            </a:fld>
            <a:endParaRPr lang="de-DE"/>
          </a:p>
        </p:txBody>
      </p:sp>
      <p:sp>
        <p:nvSpPr>
          <p:cNvPr id="5" name="Fußzeilenplatzhalter 4">
            <a:extLst>
              <a:ext uri="{FF2B5EF4-FFF2-40B4-BE49-F238E27FC236}">
                <a16:creationId xmlns:a16="http://schemas.microsoft.com/office/drawing/2014/main" id="{F1C0F235-544D-41A9-A2E9-8AA26D4BB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C132369-64A8-4FFC-A650-43030C5CB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439B4-4680-4B64-B1CA-F6A596D72C6D}" type="slidenum">
              <a:rPr lang="de-DE" smtClean="0"/>
              <a:t>‹Nr.›</a:t>
            </a:fld>
            <a:endParaRPr lang="de-DE"/>
          </a:p>
        </p:txBody>
      </p:sp>
    </p:spTree>
    <p:extLst>
      <p:ext uri="{BB962C8B-B14F-4D97-AF65-F5344CB8AC3E}">
        <p14:creationId xmlns:p14="http://schemas.microsoft.com/office/powerpoint/2010/main" val="2410800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tzeschutz@klimawandel-gesundheit.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www.klimawandel-gesundheit.de/wp-content/uploads/2021/06/2021-06-Hitze-Infoblatt-Pflegeheim.pdf" TargetMode="External"/><Relationship Id="rId3" Type="http://schemas.openxmlformats.org/officeDocument/2006/relationships/hyperlink" Target="http://www.klinikum.uni-muenchen.de/Bildungsmodule-Aerzte/de/bildungsmodule-mfa/Materialien-Hitze-Gesundheit/index.html" TargetMode="External"/><Relationship Id="rId7" Type="http://schemas.openxmlformats.org/officeDocument/2006/relationships/hyperlink" Target="http://www.klinikum.uni-muenchen.de/Bildungsmodule-Aerzte/download/de/Klima3/Massnahmenplan/neu/LMU_Klinikum-Hitzemassnahmenplan_ONLINE.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euro.who.int/__data/assets/pdf_file/0015/402072/PublicHealth-German5bis.pdf?ua=1" TargetMode="External"/><Relationship Id="rId5" Type="http://schemas.openxmlformats.org/officeDocument/2006/relationships/hyperlink" Target="https://www.destatis.de/DE/Themen/Gesellschaft-Umwelt/Gesundheit/Pflege/_inhalt.html#sprg235892" TargetMode="External"/><Relationship Id="rId4" Type="http://schemas.openxmlformats.org/officeDocument/2006/relationships/hyperlink" Target="https://doi.org/10.1007/s00103-019-02927-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rp-giessen.hessen.de/sites/rp-giessen.hessen.de/files/content-downloads/Hitze%20Handlungsempfehlung%2020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2.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4.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14.sv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12.svg"/><Relationship Id="rId9" Type="http://schemas.openxmlformats.org/officeDocument/2006/relationships/image" Target="../media/image16.sv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png"/><Relationship Id="rId7" Type="http://schemas.openxmlformats.org/officeDocument/2006/relationships/image" Target="../media/image20.sv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11.png"/><Relationship Id="rId9" Type="http://schemas.openxmlformats.org/officeDocument/2006/relationships/image" Target="../media/image22.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8.sv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26.svg"/></Relationships>
</file>

<file path=ppt/slides/_rels/slide8.xml.rels><?xml version="1.0" encoding="UTF-8" standalone="yes"?>
<Relationships xmlns="http://schemas.openxmlformats.org/package/2006/relationships"><Relationship Id="rId3" Type="http://schemas.openxmlformats.org/officeDocument/2006/relationships/hyperlink" Target="http://www.klinikum.uni-muenchen.de/Bildungsmodule-Aerzte/download/de/Unterrichtsmaterialien/Modul_Hitze-und-Gesundheit1.pptx"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048000" y="1997839"/>
            <a:ext cx="6096000" cy="3693319"/>
          </a:xfrm>
          <a:prstGeom prst="rect">
            <a:avLst/>
          </a:prstGeom>
        </p:spPr>
        <p:txBody>
          <a:bodyPr>
            <a:spAutoFit/>
          </a:bodyPr>
          <a:lstStyle/>
          <a:p>
            <a:r>
              <a:rPr lang="de-DE" dirty="0" smtClean="0"/>
              <a:t>Dieser Foliensatz ist für den nicht-kommerziellen Einsatz in der Aus- und Weiterbildung von Gesundheitsakteuren nutzbar. Er darf nicht an Dritte verkauft werden. Als Quelle ist stets anzugeben: „Deutsche Allianz Klimawandel und Gesundheit (KLUG) e.V.“. Alle Quellenangaben müssen unverändert übernommen werden. KLUG haftet nicht für Urheberrechtsverletzungen und Ansprüche, die Urheber oder Dritte im Namen von Urhebern an den Verwender stellen könnten. Bei Veränderungen an den Folien sind diese zu kennzeichnen. Bitte informieren Sie uns über die Nutzung der Folien per Email an </a:t>
            </a:r>
            <a:r>
              <a:rPr lang="de-DE" dirty="0" smtClean="0">
                <a:hlinkClick r:id="rId2"/>
              </a:rPr>
              <a:t>hitzeschutz@klimawandel-gesundheit.de</a:t>
            </a:r>
            <a:r>
              <a:rPr lang="de-DE" dirty="0" smtClean="0"/>
              <a:t>  </a:t>
            </a:r>
            <a:r>
              <a:rPr lang="de-DE" dirty="0" smtClean="0"/>
              <a:t>(Veranstaltung, Veranstalter, Datum, Zielgruppe, Anzahl Teilnehmende).</a:t>
            </a:r>
            <a:endParaRPr lang="de-DE" dirty="0"/>
          </a:p>
        </p:txBody>
      </p:sp>
      <p:sp>
        <p:nvSpPr>
          <p:cNvPr id="5" name="Textfeld 4"/>
          <p:cNvSpPr txBox="1"/>
          <p:nvPr/>
        </p:nvSpPr>
        <p:spPr>
          <a:xfrm>
            <a:off x="3048000" y="1459684"/>
            <a:ext cx="6322503" cy="369332"/>
          </a:xfrm>
          <a:prstGeom prst="rect">
            <a:avLst/>
          </a:prstGeom>
          <a:noFill/>
        </p:spPr>
        <p:txBody>
          <a:bodyPr wrap="square" rtlCol="0">
            <a:spAutoFit/>
          </a:bodyPr>
          <a:lstStyle/>
          <a:p>
            <a:r>
              <a:rPr lang="de-DE" dirty="0" smtClean="0"/>
              <a:t>DISCLAIMER</a:t>
            </a:r>
            <a:endParaRPr lang="de-DE" dirty="0"/>
          </a:p>
        </p:txBody>
      </p:sp>
    </p:spTree>
    <p:extLst>
      <p:ext uri="{BB962C8B-B14F-4D97-AF65-F5344CB8AC3E}">
        <p14:creationId xmlns:p14="http://schemas.microsoft.com/office/powerpoint/2010/main" val="129748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en-US" b="1" dirty="0" err="1">
                <a:solidFill>
                  <a:srgbClr val="3A4C9E"/>
                </a:solidFill>
              </a:rPr>
              <a:t>Quellen</a:t>
            </a:r>
            <a:endParaRPr lang="en-US" b="1" dirty="0">
              <a:solidFill>
                <a:srgbClr val="3A4C9E"/>
              </a:solidFill>
            </a:endParaRPr>
          </a:p>
        </p:txBody>
      </p:sp>
      <p:sp>
        <p:nvSpPr>
          <p:cNvPr id="2" name="Inhaltsplatzhalter 1">
            <a:extLst>
              <a:ext uri="{FF2B5EF4-FFF2-40B4-BE49-F238E27FC236}">
                <a16:creationId xmlns:a16="http://schemas.microsoft.com/office/drawing/2014/main" id="{B0A3C528-4D8F-4F0C-A335-FE81346296E7}"/>
              </a:ext>
            </a:extLst>
          </p:cNvPr>
          <p:cNvSpPr>
            <a:spLocks noGrp="1"/>
          </p:cNvSpPr>
          <p:nvPr>
            <p:ph idx="1"/>
          </p:nvPr>
        </p:nvSpPr>
        <p:spPr/>
        <p:txBody>
          <a:bodyPr>
            <a:normAutofit/>
          </a:bodyPr>
          <a:lstStyle/>
          <a:p>
            <a:pPr marL="0" indent="0">
              <a:spcBef>
                <a:spcPts val="200"/>
              </a:spcBef>
              <a:buNone/>
            </a:pPr>
            <a:r>
              <a:rPr lang="en-US" sz="1300" dirty="0" err="1">
                <a:latin typeface="+mj-lt"/>
              </a:rPr>
              <a:t>Diese</a:t>
            </a:r>
            <a:r>
              <a:rPr lang="en-US" sz="1300" dirty="0">
                <a:latin typeface="+mj-lt"/>
              </a:rPr>
              <a:t> </a:t>
            </a:r>
            <a:r>
              <a:rPr lang="en-US" sz="1300" dirty="0" err="1">
                <a:latin typeface="+mj-lt"/>
              </a:rPr>
              <a:t>Fortbildung</a:t>
            </a:r>
            <a:r>
              <a:rPr lang="en-US" sz="1300" dirty="0">
                <a:latin typeface="+mj-lt"/>
              </a:rPr>
              <a:t> </a:t>
            </a:r>
            <a:r>
              <a:rPr lang="en-US" sz="1300" dirty="0" err="1">
                <a:latin typeface="+mj-lt"/>
              </a:rPr>
              <a:t>basiert</a:t>
            </a:r>
            <a:r>
              <a:rPr lang="en-US" sz="1300" dirty="0">
                <a:latin typeface="+mj-lt"/>
              </a:rPr>
              <a:t> auf:</a:t>
            </a:r>
          </a:p>
          <a:p>
            <a:pPr>
              <a:spcBef>
                <a:spcPts val="200"/>
              </a:spcBef>
            </a:pPr>
            <a:r>
              <a:rPr lang="de-DE" sz="1300" dirty="0">
                <a:latin typeface="+mj-lt"/>
              </a:rPr>
              <a:t>Materialien der „Bildungsangebote für medizinische Fachangestellte und Pflegepersonen - Hitzeassoziierte Gesundheitsprobleme“ der LMU München: </a:t>
            </a:r>
            <a:r>
              <a:rPr lang="de-DE" sz="1300" dirty="0">
                <a:latin typeface="+mj-lt"/>
                <a:hlinkClick r:id="rId3"/>
              </a:rPr>
              <a:t>http://www.klinikum.uni-muenchen.de/Bildungsmodule-Aerzte/de/bildungsmodule-mfa/Materialien-Hitze-Gesundheit/index.html</a:t>
            </a:r>
            <a:r>
              <a:rPr lang="de-DE" sz="1300" dirty="0">
                <a:latin typeface="+mj-lt"/>
              </a:rPr>
              <a:t> </a:t>
            </a:r>
            <a:endParaRPr lang="en-US" sz="1300" dirty="0">
              <a:latin typeface="+mj-lt"/>
            </a:endParaRPr>
          </a:p>
          <a:p>
            <a:pPr marL="0" indent="0">
              <a:spcBef>
                <a:spcPts val="200"/>
              </a:spcBef>
              <a:buNone/>
            </a:pPr>
            <a:endParaRPr lang="en-US" sz="1300" dirty="0">
              <a:latin typeface="+mj-lt"/>
            </a:endParaRPr>
          </a:p>
          <a:p>
            <a:pPr marL="0" indent="0">
              <a:spcBef>
                <a:spcPts val="200"/>
              </a:spcBef>
              <a:buNone/>
            </a:pPr>
            <a:r>
              <a:rPr lang="en-US" sz="1300" dirty="0" err="1">
                <a:latin typeface="+mj-lt"/>
              </a:rPr>
              <a:t>Weitere</a:t>
            </a:r>
            <a:r>
              <a:rPr lang="en-US" sz="1300" dirty="0">
                <a:latin typeface="+mj-lt"/>
              </a:rPr>
              <a:t> </a:t>
            </a:r>
            <a:r>
              <a:rPr lang="en-US" sz="1300" dirty="0" err="1">
                <a:latin typeface="+mj-lt"/>
              </a:rPr>
              <a:t>Quellen</a:t>
            </a:r>
            <a:r>
              <a:rPr lang="en-US" sz="1300" dirty="0">
                <a:latin typeface="+mj-lt"/>
              </a:rPr>
              <a:t>:</a:t>
            </a:r>
          </a:p>
          <a:p>
            <a:pPr>
              <a:spcBef>
                <a:spcPts val="200"/>
              </a:spcBef>
            </a:pPr>
            <a:r>
              <a:rPr lang="de-DE" sz="1300" dirty="0">
                <a:latin typeface="+mj-lt"/>
              </a:rPr>
              <a:t>C. Becker, A. Herrmann, W.E. Haefeli, K. Rapp, U. Lindemann (2019): Neue Wege zur Prävention gesundheitlicher Risiken und der Übersterblichkeit von älteren Menschen bei extremer Hitze. </a:t>
            </a:r>
            <a:r>
              <a:rPr lang="de-DE" sz="1300" dirty="0" err="1">
                <a:latin typeface="+mj-lt"/>
              </a:rPr>
              <a:t>Bundesgesundheitsbl</a:t>
            </a:r>
            <a:r>
              <a:rPr lang="de-DE" sz="1300" dirty="0">
                <a:latin typeface="+mj-lt"/>
              </a:rPr>
              <a:t> 2019 · 62:565–570 </a:t>
            </a:r>
            <a:r>
              <a:rPr lang="de-DE" sz="1300" dirty="0">
                <a:latin typeface="+mj-lt"/>
                <a:hlinkClick r:id="rId4"/>
              </a:rPr>
              <a:t>https://doi.org/10.1007/s00103-019-02927-9</a:t>
            </a:r>
            <a:r>
              <a:rPr lang="de-DE" sz="1300" dirty="0">
                <a:latin typeface="+mj-lt"/>
              </a:rPr>
              <a:t> </a:t>
            </a:r>
          </a:p>
          <a:p>
            <a:pPr>
              <a:spcBef>
                <a:spcPts val="200"/>
              </a:spcBef>
            </a:pPr>
            <a:r>
              <a:rPr lang="de-DE" sz="1400" dirty="0">
                <a:latin typeface="+mj-lt"/>
                <a:hlinkClick r:id="rId5"/>
              </a:rPr>
              <a:t>https://www.destatis.de/DE/Themen/Gesellschaft-Umwelt/Gesundheit/Pflege/_inhalt.html#sprg235892</a:t>
            </a:r>
            <a:endParaRPr lang="de-DE" sz="1300" dirty="0">
              <a:latin typeface="+mj-lt"/>
            </a:endParaRPr>
          </a:p>
          <a:p>
            <a:pPr>
              <a:spcBef>
                <a:spcPts val="200"/>
              </a:spcBef>
            </a:pPr>
            <a:r>
              <a:rPr lang="de-DE" sz="1300" dirty="0">
                <a:latin typeface="+mj-lt"/>
              </a:rPr>
              <a:t>WHO Regionalbüro für Europa (2019): Gesundheitshinweise zur Prävention hitzebedingter Gesundheitsschäden – neue und aktualisierte Hinweise für unterschiedliche Zielgruppen, Kopenhagen: </a:t>
            </a:r>
            <a:r>
              <a:rPr lang="de-DE" sz="1300" dirty="0">
                <a:latin typeface="+mj-lt"/>
                <a:hlinkClick r:id="rId6"/>
              </a:rPr>
              <a:t>http://www.euro.who.int/__data/assets/pdf_file/0015/402072/PublicHealth-German5bis.pdf?ua=1</a:t>
            </a:r>
            <a:r>
              <a:rPr lang="de-DE" sz="1300" dirty="0">
                <a:latin typeface="+mj-lt"/>
              </a:rPr>
              <a:t> </a:t>
            </a:r>
          </a:p>
          <a:p>
            <a:pPr>
              <a:spcBef>
                <a:spcPts val="200"/>
              </a:spcBef>
            </a:pPr>
            <a:r>
              <a:rPr lang="de-DE" sz="1300" dirty="0">
                <a:latin typeface="+mj-lt"/>
              </a:rPr>
              <a:t>LMU München (2021): Hitzemaßnahmenplan für stationäre Einrichtungen der Altenpflege – Empfehlungen aus der Praxis für die Praxis, München: </a:t>
            </a:r>
            <a:r>
              <a:rPr lang="de-DE" sz="1300" dirty="0">
                <a:latin typeface="+mj-lt"/>
                <a:hlinkClick r:id="rId7"/>
              </a:rPr>
              <a:t>http://www.klinikum.uni-muenchen.de/Bildungsmodule-Aerzte/download/de/Klima3/Massnahmenplan/neu/LMU_Klinikum-Hitzemassnahmenplan_ONLINE.pdf</a:t>
            </a:r>
            <a:r>
              <a:rPr lang="de-DE" sz="1300" dirty="0">
                <a:latin typeface="+mj-lt"/>
              </a:rPr>
              <a:t> </a:t>
            </a:r>
          </a:p>
          <a:p>
            <a:pPr>
              <a:spcBef>
                <a:spcPts val="200"/>
              </a:spcBef>
            </a:pPr>
            <a:r>
              <a:rPr lang="de-DE" sz="1300" dirty="0">
                <a:latin typeface="+mj-lt"/>
              </a:rPr>
              <a:t>KLUG – Deutsche Allianz Klimawandel und Gesundheit e.V. (2021): Informationen für Pflegeheimleitungen zum Gesundheitsschutz Ihrer Bewohner*innen bei Hitzewellen unter Berücksichtigung der Corona-Situation, online verfügbar unter: </a:t>
            </a:r>
            <a:r>
              <a:rPr lang="de-DE" sz="1300" dirty="0">
                <a:latin typeface="+mj-lt"/>
                <a:hlinkClick r:id="rId8"/>
              </a:rPr>
              <a:t>https://www.klimawandel-gesundheit.de/wp-content/uploads/2021/06/2021-06-Hitze-Infoblatt-Pflegeheim.pdf</a:t>
            </a:r>
            <a:r>
              <a:rPr lang="de-DE" sz="1300" dirty="0">
                <a:latin typeface="+mj-lt"/>
              </a:rPr>
              <a:t> </a:t>
            </a:r>
          </a:p>
        </p:txBody>
      </p:sp>
    </p:spTree>
    <p:extLst>
      <p:ext uri="{BB962C8B-B14F-4D97-AF65-F5344CB8AC3E}">
        <p14:creationId xmlns:p14="http://schemas.microsoft.com/office/powerpoint/2010/main" val="398366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ctrTitle"/>
          </p:nvPr>
        </p:nvSpPr>
        <p:spPr bwMode="auto"/>
        <p:txBody>
          <a:bodyPr/>
          <a:lstStyle/>
          <a:p>
            <a:pPr>
              <a:defRPr/>
            </a:pPr>
            <a:r>
              <a:rPr lang="en-US" dirty="0"/>
              <a:t> </a:t>
            </a:r>
          </a:p>
        </p:txBody>
      </p:sp>
      <p:sp>
        <p:nvSpPr>
          <p:cNvPr id="8" name="Untertitel 2">
            <a:extLst>
              <a:ext uri="{FF2B5EF4-FFF2-40B4-BE49-F238E27FC236}">
                <a16:creationId xmlns:a16="http://schemas.microsoft.com/office/drawing/2014/main" id="{528BFEB4-9178-4EB6-B85C-6410B16A9116}"/>
              </a:ext>
            </a:extLst>
          </p:cNvPr>
          <p:cNvSpPr>
            <a:spLocks noGrp="1"/>
          </p:cNvSpPr>
          <p:nvPr>
            <p:ph type="subTitle" idx="1"/>
          </p:nvPr>
        </p:nvSpPr>
        <p:spPr>
          <a:xfrm>
            <a:off x="1524000" y="5604640"/>
            <a:ext cx="9144000" cy="1043152"/>
          </a:xfrm>
        </p:spPr>
        <p:txBody>
          <a:bodyPr/>
          <a:lstStyle/>
          <a:p>
            <a:r>
              <a:rPr lang="en-US" dirty="0" smtClean="0">
                <a:solidFill>
                  <a:srgbClr val="3A4C9E"/>
                </a:solidFill>
                <a:latin typeface="+mj-lt"/>
              </a:rPr>
              <a:t>Stand </a:t>
            </a:r>
            <a:r>
              <a:rPr lang="en-US" dirty="0" err="1" smtClean="0">
                <a:solidFill>
                  <a:srgbClr val="3A4C9E"/>
                </a:solidFill>
                <a:latin typeface="+mj-lt"/>
              </a:rPr>
              <a:t>Juni</a:t>
            </a:r>
            <a:r>
              <a:rPr lang="en-US" dirty="0" smtClean="0">
                <a:solidFill>
                  <a:srgbClr val="3A4C9E"/>
                </a:solidFill>
                <a:latin typeface="+mj-lt"/>
              </a:rPr>
              <a:t> 2022</a:t>
            </a:r>
            <a:endParaRPr lang="en-US" dirty="0">
              <a:solidFill>
                <a:srgbClr val="3A4C9E"/>
              </a:solidFill>
              <a:latin typeface="+mj-lt"/>
            </a:endParaRPr>
          </a:p>
        </p:txBody>
      </p:sp>
      <p:sp>
        <p:nvSpPr>
          <p:cNvPr id="10" name="Titel 1">
            <a:extLst>
              <a:ext uri="{FF2B5EF4-FFF2-40B4-BE49-F238E27FC236}">
                <a16:creationId xmlns:a16="http://schemas.microsoft.com/office/drawing/2014/main" id="{7E93A729-227B-4D56-AE64-F14263D2B522}"/>
              </a:ext>
            </a:extLst>
          </p:cNvPr>
          <p:cNvSpPr txBox="1">
            <a:spLocks/>
          </p:cNvSpPr>
          <p:nvPr/>
        </p:nvSpPr>
        <p:spPr>
          <a:xfrm>
            <a:off x="1" y="1816322"/>
            <a:ext cx="12192000" cy="258859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dirty="0">
                <a:solidFill>
                  <a:srgbClr val="3A4C9E"/>
                </a:solidFill>
              </a:rPr>
              <a:t>Prävention</a:t>
            </a:r>
            <a:br>
              <a:rPr lang="de-DE" dirty="0">
                <a:solidFill>
                  <a:srgbClr val="3A4C9E"/>
                </a:solidFill>
              </a:rPr>
            </a:br>
            <a:r>
              <a:rPr lang="de-DE" dirty="0">
                <a:solidFill>
                  <a:srgbClr val="3A4C9E"/>
                </a:solidFill>
              </a:rPr>
              <a:t>gesundheitlicher Hitzeschäden </a:t>
            </a:r>
          </a:p>
        </p:txBody>
      </p:sp>
      <p:sp>
        <p:nvSpPr>
          <p:cNvPr id="11" name="Textfeld 10">
            <a:extLst>
              <a:ext uri="{FF2B5EF4-FFF2-40B4-BE49-F238E27FC236}">
                <a16:creationId xmlns:a16="http://schemas.microsoft.com/office/drawing/2014/main" id="{A2A722CA-BFEB-4446-9623-B876F84421EA}"/>
              </a:ext>
            </a:extLst>
          </p:cNvPr>
          <p:cNvSpPr txBox="1"/>
          <p:nvPr/>
        </p:nvSpPr>
        <p:spPr>
          <a:xfrm>
            <a:off x="0" y="4551456"/>
            <a:ext cx="12191999" cy="584775"/>
          </a:xfrm>
          <a:prstGeom prst="rect">
            <a:avLst/>
          </a:prstGeom>
          <a:noFill/>
        </p:spPr>
        <p:txBody>
          <a:bodyPr wrap="square">
            <a:spAutoFit/>
          </a:bodyPr>
          <a:lstStyle/>
          <a:p>
            <a:pPr algn="ctr"/>
            <a:r>
              <a:rPr lang="de-DE" sz="3200" dirty="0">
                <a:solidFill>
                  <a:srgbClr val="3A4C9E"/>
                </a:solidFill>
                <a:latin typeface="+mj-lt"/>
              </a:rPr>
              <a:t>Handlungsmöglichkeiten in der Pflege</a:t>
            </a:r>
          </a:p>
        </p:txBody>
      </p:sp>
    </p:spTree>
    <p:extLst>
      <p:ext uri="{BB962C8B-B14F-4D97-AF65-F5344CB8AC3E}">
        <p14:creationId xmlns:p14="http://schemas.microsoft.com/office/powerpoint/2010/main" val="332087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en-GB" b="1" dirty="0">
                <a:solidFill>
                  <a:srgbClr val="3A4C9E"/>
                </a:solidFill>
              </a:rPr>
              <a:t>Setting </a:t>
            </a:r>
            <a:r>
              <a:rPr lang="en-GB" b="1" dirty="0" err="1">
                <a:solidFill>
                  <a:srgbClr val="3A4C9E"/>
                </a:solidFill>
              </a:rPr>
              <a:t>Pflege</a:t>
            </a:r>
            <a:endParaRPr lang="en-GB" b="1" dirty="0">
              <a:solidFill>
                <a:srgbClr val="3A4C9E"/>
              </a:solidFill>
            </a:endParaRPr>
          </a:p>
        </p:txBody>
      </p:sp>
      <p:sp>
        <p:nvSpPr>
          <p:cNvPr id="7" name="Inhaltsplatzhalter 6">
            <a:extLst>
              <a:ext uri="{FF2B5EF4-FFF2-40B4-BE49-F238E27FC236}">
                <a16:creationId xmlns:a16="http://schemas.microsoft.com/office/drawing/2014/main" id="{F5347B59-5F10-40D8-8D64-85BB99E1AD99}"/>
              </a:ext>
            </a:extLst>
          </p:cNvPr>
          <p:cNvSpPr>
            <a:spLocks noGrp="1"/>
          </p:cNvSpPr>
          <p:nvPr>
            <p:ph idx="1"/>
          </p:nvPr>
        </p:nvSpPr>
        <p:spPr/>
        <p:txBody>
          <a:bodyPr>
            <a:normAutofit/>
          </a:bodyPr>
          <a:lstStyle/>
          <a:p>
            <a:r>
              <a:rPr lang="de-DE" sz="2400" dirty="0">
                <a:latin typeface="+mj-lt"/>
              </a:rPr>
              <a:t>demographischer Wandel führt zu mehr zu versorgenden Menschen</a:t>
            </a:r>
          </a:p>
          <a:p>
            <a:r>
              <a:rPr lang="de-DE" sz="2400" dirty="0">
                <a:latin typeface="+mj-lt"/>
              </a:rPr>
              <a:t>mehrere Risikofaktoren treffen in der Pflege aufeinander</a:t>
            </a:r>
          </a:p>
          <a:p>
            <a:pPr marL="0" indent="0">
              <a:buNone/>
            </a:pPr>
            <a:endParaRPr lang="de-DE" sz="2400" dirty="0">
              <a:latin typeface="+mj-lt"/>
            </a:endParaRPr>
          </a:p>
          <a:p>
            <a:r>
              <a:rPr lang="de-DE" sz="2400" dirty="0">
                <a:latin typeface="+mj-lt"/>
              </a:rPr>
              <a:t>Umsetzung von Maßnahmen in stationären Pflegeeinrichtungen möglich </a:t>
            </a:r>
          </a:p>
          <a:p>
            <a:pPr lvl="1"/>
            <a:r>
              <a:rPr lang="de-DE" dirty="0">
                <a:latin typeface="+mj-lt"/>
              </a:rPr>
              <a:t>Beispiel: </a:t>
            </a:r>
            <a:r>
              <a:rPr lang="de-DE" dirty="0">
                <a:latin typeface="+mj-lt"/>
                <a:hlinkClick r:id="rId3"/>
              </a:rPr>
              <a:t>Betreuungs- und Pflegeaufsicht Hessen</a:t>
            </a:r>
            <a:endParaRPr lang="de-DE" dirty="0">
              <a:latin typeface="+mj-lt"/>
            </a:endParaRPr>
          </a:p>
          <a:p>
            <a:r>
              <a:rPr lang="de-DE" sz="2400" dirty="0">
                <a:latin typeface="+mj-lt"/>
              </a:rPr>
              <a:t>besonders kritisch: ältere und alleinstehende Menschen im häuslichen Umfeld</a:t>
            </a:r>
          </a:p>
          <a:p>
            <a:pPr lvl="1"/>
            <a:r>
              <a:rPr lang="de-DE" dirty="0">
                <a:latin typeface="+mj-lt"/>
              </a:rPr>
              <a:t>2019 wurden 80% der Pflegebedürftigen zu Hause versorgt</a:t>
            </a:r>
          </a:p>
          <a:p>
            <a:pPr lvl="1"/>
            <a:r>
              <a:rPr lang="de-DE" dirty="0">
                <a:latin typeface="+mj-lt"/>
              </a:rPr>
              <a:t>Betreuung durch </a:t>
            </a:r>
            <a:r>
              <a:rPr lang="de-DE" dirty="0" err="1">
                <a:latin typeface="+mj-lt"/>
              </a:rPr>
              <a:t>Hausärzt:innen</a:t>
            </a:r>
            <a:r>
              <a:rPr lang="de-DE" dirty="0">
                <a:latin typeface="+mj-lt"/>
              </a:rPr>
              <a:t>, ambulante Pflegedienste und/oder von einem informellen Netzwerk (Familie, Nachbarn) </a:t>
            </a:r>
          </a:p>
          <a:p>
            <a:pPr lvl="1"/>
            <a:r>
              <a:rPr lang="de-DE" dirty="0">
                <a:latin typeface="+mj-lt"/>
              </a:rPr>
              <a:t>Überprüfung der Anwendbarkeit im ambulanten Bereich notwendig</a:t>
            </a:r>
          </a:p>
          <a:p>
            <a:endParaRPr lang="de-DE" sz="2400" dirty="0">
              <a:latin typeface="+mj-lt"/>
            </a:endParaRPr>
          </a:p>
        </p:txBody>
      </p:sp>
      <p:sp>
        <p:nvSpPr>
          <p:cNvPr id="11" name="Textfeld 10"/>
          <p:cNvSpPr txBox="1"/>
          <p:nvPr/>
        </p:nvSpPr>
        <p:spPr>
          <a:xfrm>
            <a:off x="1919536" y="1196752"/>
            <a:ext cx="1728192" cy="1296144"/>
          </a:xfrm>
          <a:prstGeom prst="rect">
            <a:avLst/>
          </a:prstGeom>
        </p:spPr>
        <p:txBody>
          <a:bodyPr vert="horz" wrap="square" lIns="0" tIns="0" rIns="0" bIns="0" rtlCol="0">
            <a:noAutofit/>
          </a:bodyPr>
          <a:lstStyle/>
          <a:p>
            <a:pPr marL="285750" indent="-285750">
              <a:buClr>
                <a:schemeClr val="bg2"/>
              </a:buClr>
              <a:buSzPct val="140000"/>
              <a:buFont typeface="Wingdings" pitchFamily="2" charset="2"/>
              <a:buChar char="§"/>
            </a:pPr>
            <a:endParaRPr lang="de-DE" sz="1600" dirty="0"/>
          </a:p>
        </p:txBody>
      </p:sp>
    </p:spTree>
    <p:extLst>
      <p:ext uri="{BB962C8B-B14F-4D97-AF65-F5344CB8AC3E}">
        <p14:creationId xmlns:p14="http://schemas.microsoft.com/office/powerpoint/2010/main" val="189148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4" name="Rechteck: abgerundete Ecken 23">
            <a:extLst>
              <a:ext uri="{FF2B5EF4-FFF2-40B4-BE49-F238E27FC236}">
                <a16:creationId xmlns:a16="http://schemas.microsoft.com/office/drawing/2014/main" id="{33F7D638-0910-4084-A9B7-347A103DB3A0}"/>
              </a:ext>
            </a:extLst>
          </p:cNvPr>
          <p:cNvSpPr/>
          <p:nvPr/>
        </p:nvSpPr>
        <p:spPr>
          <a:xfrm>
            <a:off x="1644616" y="1579141"/>
            <a:ext cx="4279686" cy="1882328"/>
          </a:xfrm>
          <a:prstGeom prst="roundRect">
            <a:avLst/>
          </a:prstGeom>
          <a:solidFill>
            <a:srgbClr val="4465A8">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90000"/>
              </a:lnSpc>
              <a:spcBef>
                <a:spcPts val="1000"/>
              </a:spcBef>
              <a:spcAft>
                <a:spcPts val="1000"/>
              </a:spcAft>
              <a:buClr>
                <a:srgbClr val="3A4C9E"/>
              </a:buClr>
              <a:buSzTx/>
              <a:tabLst/>
              <a:defRPr/>
            </a:pPr>
            <a:r>
              <a:rPr lang="en-US" sz="2600" b="1" dirty="0" err="1">
                <a:solidFill>
                  <a:srgbClr val="3A4C9E"/>
                </a:solidFill>
                <a:latin typeface="Calibri Light"/>
                <a:cs typeface="Arial"/>
              </a:rPr>
              <a:t>Risikopersonen</a:t>
            </a:r>
            <a:r>
              <a:rPr lang="en-US" sz="2600" b="1" dirty="0">
                <a:solidFill>
                  <a:srgbClr val="3A4C9E"/>
                </a:solidFill>
                <a:latin typeface="Calibri Light"/>
                <a:cs typeface="Arial"/>
              </a:rPr>
              <a:t> </a:t>
            </a:r>
            <a:r>
              <a:rPr lang="en-US" sz="2600" b="1" dirty="0" err="1">
                <a:solidFill>
                  <a:srgbClr val="3A4C9E"/>
                </a:solidFill>
                <a:latin typeface="Calibri Light"/>
                <a:cs typeface="Arial"/>
              </a:rPr>
              <a:t>überwachen</a:t>
            </a:r>
            <a:r>
              <a:rPr lang="en-US" sz="2600" b="1" dirty="0">
                <a:solidFill>
                  <a:srgbClr val="3A4C9E"/>
                </a:solidFill>
                <a:latin typeface="Calibri Light"/>
                <a:cs typeface="Arial"/>
              </a:rPr>
              <a:t> </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kern="0" dirty="0">
                <a:solidFill>
                  <a:prstClr val="black"/>
                </a:solidFill>
                <a:latin typeface="Calibri Light"/>
                <a:cs typeface="Arial"/>
              </a:rPr>
              <a:t>g</a:t>
            </a:r>
            <a:r>
              <a:rPr kumimoji="0" lang="en-US" sz="2000" b="0" i="0" u="none" strike="noStrike" kern="0" cap="none" spc="0" normalizeH="0" baseline="0" noProof="0" dirty="0" err="1">
                <a:ln>
                  <a:noFill/>
                </a:ln>
                <a:solidFill>
                  <a:prstClr val="black"/>
                </a:solidFill>
                <a:effectLst/>
                <a:uLnTx/>
                <a:uFillTx/>
                <a:latin typeface="Calibri Light"/>
                <a:cs typeface="Arial"/>
              </a:rPr>
              <a:t>efährdete</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Personen</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identifizieren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err="1">
                <a:solidFill>
                  <a:prstClr val="black"/>
                </a:solidFill>
                <a:latin typeface="Calibri Light"/>
                <a:cs typeface="Arial"/>
              </a:rPr>
              <a:t>vermehrte</a:t>
            </a:r>
            <a:r>
              <a:rPr lang="en-US" sz="2000" dirty="0">
                <a:solidFill>
                  <a:prstClr val="black"/>
                </a:solidFill>
                <a:latin typeface="Calibri Light"/>
                <a:cs typeface="Arial"/>
              </a:rPr>
              <a:t> </a:t>
            </a:r>
            <a:r>
              <a:rPr lang="en-US" sz="2000" dirty="0" err="1">
                <a:solidFill>
                  <a:prstClr val="black"/>
                </a:solidFill>
                <a:latin typeface="Calibri Light"/>
                <a:cs typeface="Arial"/>
              </a:rPr>
              <a:t>klinische</a:t>
            </a:r>
            <a:r>
              <a:rPr lang="en-US" sz="2000" dirty="0">
                <a:solidFill>
                  <a:prstClr val="black"/>
                </a:solidFill>
                <a:latin typeface="Calibri Light"/>
                <a:cs typeface="Arial"/>
              </a:rPr>
              <a:t> </a:t>
            </a:r>
            <a:r>
              <a:rPr lang="en-US" sz="2000" dirty="0" err="1">
                <a:solidFill>
                  <a:prstClr val="black"/>
                </a:solidFill>
                <a:latin typeface="Calibri Light"/>
                <a:cs typeface="Arial"/>
              </a:rPr>
              <a:t>Kontrollen</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a:solidFill>
                  <a:prstClr val="black"/>
                </a:solidFill>
                <a:latin typeface="Calibri Light"/>
                <a:cs typeface="Arial"/>
              </a:rPr>
              <a:t>in </a:t>
            </a:r>
            <a:r>
              <a:rPr lang="en-US" sz="2000" dirty="0" err="1">
                <a:solidFill>
                  <a:prstClr val="black"/>
                </a:solidFill>
                <a:latin typeface="Calibri Light"/>
                <a:cs typeface="Arial"/>
              </a:rPr>
              <a:t>kühleren</a:t>
            </a:r>
            <a:r>
              <a:rPr lang="en-US" sz="2000" dirty="0">
                <a:solidFill>
                  <a:prstClr val="black"/>
                </a:solidFill>
                <a:latin typeface="Calibri Light"/>
                <a:cs typeface="Arial"/>
              </a:rPr>
              <a:t> </a:t>
            </a:r>
            <a:r>
              <a:rPr lang="en-US" sz="2000" dirty="0" err="1">
                <a:solidFill>
                  <a:prstClr val="black"/>
                </a:solidFill>
                <a:latin typeface="Calibri Light"/>
                <a:cs typeface="Arial"/>
              </a:rPr>
              <a:t>Räumen</a:t>
            </a:r>
            <a:r>
              <a:rPr lang="en-US" sz="2000" dirty="0">
                <a:solidFill>
                  <a:prstClr val="black"/>
                </a:solidFill>
                <a:latin typeface="Calibri Light"/>
                <a:cs typeface="Arial"/>
              </a:rPr>
              <a:t> </a:t>
            </a:r>
            <a:r>
              <a:rPr lang="en-US" sz="2000" dirty="0" err="1">
                <a:solidFill>
                  <a:prstClr val="black"/>
                </a:solidFill>
                <a:latin typeface="Calibri Light"/>
                <a:cs typeface="Arial"/>
              </a:rPr>
              <a:t>unterbringen</a:t>
            </a:r>
            <a:endParaRPr kumimoji="0" lang="en-US" sz="2000" b="0" i="0" u="none" strike="noStrike" kern="0" cap="none" spc="0" normalizeH="0" baseline="0" noProof="0" dirty="0">
              <a:ln>
                <a:noFill/>
              </a:ln>
              <a:solidFill>
                <a:prstClr val="black"/>
              </a:solidFill>
              <a:effectLst/>
              <a:uLnTx/>
              <a:uFillTx/>
              <a:latin typeface="Calibri Light"/>
              <a:cs typeface="Arial"/>
            </a:endParaRPr>
          </a:p>
        </p:txBody>
      </p:sp>
      <p:sp>
        <p:nvSpPr>
          <p:cNvPr id="27" name="Rechteck: abgerundete Ecken 26">
            <a:extLst>
              <a:ext uri="{FF2B5EF4-FFF2-40B4-BE49-F238E27FC236}">
                <a16:creationId xmlns:a16="http://schemas.microsoft.com/office/drawing/2014/main" id="{AF717B6E-97EC-4061-B4A9-95AC380EFB14}"/>
              </a:ext>
            </a:extLst>
          </p:cNvPr>
          <p:cNvSpPr/>
          <p:nvPr/>
        </p:nvSpPr>
        <p:spPr bwMode="auto">
          <a:xfrm>
            <a:off x="1644616" y="3845867"/>
            <a:ext cx="4279686" cy="2647008"/>
          </a:xfrm>
          <a:prstGeom prst="roundRect">
            <a:avLst/>
          </a:prstGeom>
          <a:solidFill>
            <a:srgbClr val="4B67AE">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100000"/>
              </a:lnSpc>
              <a:spcBef>
                <a:spcPts val="0"/>
              </a:spcBef>
              <a:spcAft>
                <a:spcPts val="1000"/>
              </a:spcAft>
              <a:buClr>
                <a:srgbClr val="3A4C9E"/>
              </a:buClr>
              <a:buSzTx/>
              <a:tabLst/>
              <a:defRPr/>
            </a:pPr>
            <a:r>
              <a:rPr lang="en-US" sz="2600" b="1" dirty="0" err="1">
                <a:solidFill>
                  <a:srgbClr val="3A4C9E"/>
                </a:solidFill>
                <a:latin typeface="Calibri Light"/>
                <a:cs typeface="Arial"/>
              </a:rPr>
              <a:t>Angehörige</a:t>
            </a:r>
            <a:r>
              <a:rPr lang="en-US" sz="2600" b="1" dirty="0">
                <a:solidFill>
                  <a:srgbClr val="3A4C9E"/>
                </a:solidFill>
                <a:latin typeface="Calibri Light"/>
                <a:cs typeface="Arial"/>
              </a:rPr>
              <a:t> </a:t>
            </a:r>
            <a:r>
              <a:rPr lang="en-US" sz="2600" b="1" dirty="0" err="1">
                <a:solidFill>
                  <a:srgbClr val="3A4C9E"/>
                </a:solidFill>
                <a:latin typeface="Calibri Light"/>
                <a:cs typeface="Arial"/>
              </a:rPr>
              <a:t>einbinden</a:t>
            </a:r>
            <a:endParaRPr lang="de-DE" sz="2600" b="1" dirty="0">
              <a:solidFill>
                <a:srgbClr val="3A4C9E"/>
              </a:solidFill>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solidFill>
                <a:effectLst/>
                <a:uLnTx/>
                <a:uFillTx/>
                <a:latin typeface="Calibri Light"/>
                <a:cs typeface="Arial"/>
              </a:rPr>
              <a:t>Hinweise bzgl. Kleidung</a:t>
            </a:r>
            <a:r>
              <a:rPr lang="de-DE" sz="2000" dirty="0">
                <a:solidFill>
                  <a:prstClr val="black"/>
                </a:solidFill>
                <a:latin typeface="Calibri Light"/>
                <a:cs typeface="Arial"/>
              </a:rPr>
              <a:t>, </a:t>
            </a:r>
            <a:r>
              <a:rPr kumimoji="0" lang="de-DE" sz="2000" b="0" i="0" u="none" strike="noStrike" kern="0" cap="none" spc="0" normalizeH="0" baseline="0" noProof="0" dirty="0">
                <a:ln>
                  <a:noFill/>
                </a:ln>
                <a:solidFill>
                  <a:prstClr val="black"/>
                </a:solidFill>
                <a:effectLst/>
                <a:uLnTx/>
                <a:uFillTx/>
                <a:latin typeface="Calibri Light"/>
                <a:cs typeface="Arial"/>
              </a:rPr>
              <a:t>Abkühlung, Trinkverhalten</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de-DE" sz="2000" dirty="0">
                <a:solidFill>
                  <a:prstClr val="black"/>
                </a:solidFill>
                <a:latin typeface="Calibri Light"/>
                <a:cs typeface="Arial"/>
              </a:rPr>
              <a:t>regelmäßige Erinnerungen und Kontaktaufnahmen</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de-DE" sz="2000" kern="0" dirty="0">
                <a:solidFill>
                  <a:prstClr val="black"/>
                </a:solidFill>
                <a:latin typeface="Calibri Light"/>
                <a:cs typeface="Arial"/>
              </a:rPr>
              <a:t>h</a:t>
            </a:r>
            <a:r>
              <a:rPr kumimoji="0" lang="de-DE" sz="2000" b="0" i="0" u="none" strike="noStrike" kern="0" cap="none" spc="0" normalizeH="0" baseline="0" noProof="0" dirty="0" err="1">
                <a:ln>
                  <a:noFill/>
                </a:ln>
                <a:solidFill>
                  <a:prstClr val="black"/>
                </a:solidFill>
                <a:effectLst/>
                <a:uLnTx/>
                <a:uFillTx/>
                <a:latin typeface="Calibri Light"/>
                <a:cs typeface="Arial"/>
              </a:rPr>
              <a:t>elfen</a:t>
            </a:r>
            <a:r>
              <a:rPr kumimoji="0" lang="de-DE" sz="2000" b="0" i="0" u="none" strike="noStrike" kern="0" cap="none" spc="0" normalizeH="0" baseline="0" noProof="0" dirty="0">
                <a:ln>
                  <a:noFill/>
                </a:ln>
                <a:solidFill>
                  <a:prstClr val="black"/>
                </a:solidFill>
                <a:effectLst/>
                <a:uLnTx/>
                <a:uFillTx/>
                <a:latin typeface="Calibri Light"/>
                <a:cs typeface="Arial"/>
              </a:rPr>
              <a:t> bei der Umgestaltung des Wohnraums</a:t>
            </a:r>
            <a:endParaRPr kumimoji="0" lang="de-DE" sz="2600" b="1" i="0" u="none" strike="noStrike" kern="0" cap="none" spc="0" normalizeH="0" baseline="0" noProof="0" dirty="0">
              <a:ln>
                <a:noFill/>
              </a:ln>
              <a:solidFill>
                <a:srgbClr val="3A4C9E"/>
              </a:solidFill>
              <a:effectLst/>
              <a:uLnTx/>
              <a:uFillTx/>
              <a:latin typeface="Calibri Light"/>
              <a:cs typeface="Arial"/>
            </a:endParaRPr>
          </a:p>
        </p:txBody>
      </p:sp>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6932414" y="1579141"/>
            <a:ext cx="4280400" cy="1882328"/>
          </a:xfrm>
          <a:prstGeom prst="roundRect">
            <a:avLst/>
          </a:prstGeom>
          <a:solidFill>
            <a:srgbClr val="4465A8">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lnSpc>
                <a:spcPct val="90000"/>
              </a:lnSpc>
              <a:spcBef>
                <a:spcPts val="1000"/>
              </a:spcBef>
              <a:spcAft>
                <a:spcPts val="1000"/>
              </a:spcAft>
              <a:buClr>
                <a:srgbClr val="3A4C9E"/>
              </a:buClr>
              <a:defRPr/>
            </a:pPr>
            <a:r>
              <a:rPr lang="en-US" sz="2600" b="1" dirty="0" err="1">
                <a:solidFill>
                  <a:srgbClr val="3A4C9E"/>
                </a:solidFill>
                <a:latin typeface="Calibri Light"/>
                <a:cs typeface="Arial"/>
              </a:rPr>
              <a:t>Medikamente</a:t>
            </a:r>
            <a:r>
              <a:rPr lang="en-US" sz="2600" b="1" dirty="0">
                <a:solidFill>
                  <a:srgbClr val="3A4C9E"/>
                </a:solidFill>
                <a:latin typeface="Calibri Light"/>
                <a:cs typeface="Arial"/>
              </a:rPr>
              <a:t> </a:t>
            </a:r>
            <a:r>
              <a:rPr lang="en-US" sz="2600" b="1" dirty="0" err="1">
                <a:solidFill>
                  <a:srgbClr val="3A4C9E"/>
                </a:solidFill>
                <a:latin typeface="Calibri Light"/>
                <a:cs typeface="Arial"/>
              </a:rPr>
              <a:t>prüfen</a:t>
            </a:r>
            <a:r>
              <a:rPr lang="en-US" sz="2600" b="1" dirty="0">
                <a:solidFill>
                  <a:srgbClr val="3A4C9E"/>
                </a:solidFill>
                <a:latin typeface="Calibri Light"/>
                <a:cs typeface="Arial"/>
              </a:rPr>
              <a:t> </a:t>
            </a:r>
            <a:r>
              <a:rPr lang="en-US" sz="2600" b="1" dirty="0" err="1">
                <a:solidFill>
                  <a:srgbClr val="3A4C9E"/>
                </a:solidFill>
                <a:latin typeface="Calibri Light"/>
                <a:cs typeface="Arial"/>
              </a:rPr>
              <a:t>lassen</a:t>
            </a:r>
            <a:r>
              <a:rPr lang="en-US" sz="2600" b="1" dirty="0">
                <a:solidFill>
                  <a:srgbClr val="3A4C9E"/>
                </a:solidFill>
                <a:latin typeface="Calibri Light"/>
                <a:cs typeface="Arial"/>
              </a:rPr>
              <a:t> </a:t>
            </a:r>
            <a:endParaRPr kumimoji="0" lang="de-DE" sz="26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Lagerungsbedingungen beachten</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Überprüfung durch </a:t>
            </a:r>
            <a:r>
              <a:rPr kumimoji="0" lang="de-DE" sz="2000" b="0" i="0" u="none" strike="noStrike" kern="0" cap="none" spc="0" normalizeH="0" baseline="0" noProof="0" dirty="0" err="1">
                <a:ln>
                  <a:noFill/>
                </a:ln>
                <a:solidFill>
                  <a:prstClr val="black">
                    <a:lumMod val="95000"/>
                    <a:lumOff val="5000"/>
                  </a:prstClr>
                </a:solidFill>
                <a:effectLst/>
                <a:uLnTx/>
                <a:uFillTx/>
                <a:latin typeface="Calibri Light"/>
                <a:cs typeface="Arial"/>
              </a:rPr>
              <a:t>Ärzt:innen</a:t>
            </a: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 vor Sommer veranlassen </a:t>
            </a:r>
          </a:p>
          <a:p>
            <a:pPr algn="ctr"/>
            <a:endParaRPr lang="de-DE" dirty="0"/>
          </a:p>
        </p:txBody>
      </p:sp>
      <p:sp>
        <p:nvSpPr>
          <p:cNvPr id="26" name="Rechteck: abgerundete Ecken 25">
            <a:extLst>
              <a:ext uri="{FF2B5EF4-FFF2-40B4-BE49-F238E27FC236}">
                <a16:creationId xmlns:a16="http://schemas.microsoft.com/office/drawing/2014/main" id="{87CC982D-175E-495D-AC80-80312CDEA920}"/>
              </a:ext>
            </a:extLst>
          </p:cNvPr>
          <p:cNvSpPr/>
          <p:nvPr/>
        </p:nvSpPr>
        <p:spPr bwMode="auto">
          <a:xfrm>
            <a:off x="6948512" y="3845867"/>
            <a:ext cx="4280400" cy="1625600"/>
          </a:xfrm>
          <a:prstGeom prst="roundRect">
            <a:avLst/>
          </a:prstGeom>
          <a:solidFill>
            <a:srgbClr val="4465A8">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spcAft>
                <a:spcPts val="1000"/>
              </a:spcAft>
              <a:defRPr/>
            </a:pPr>
            <a:r>
              <a:rPr lang="de-DE" sz="2600" b="1" dirty="0">
                <a:solidFill>
                  <a:srgbClr val="3A4C9E"/>
                </a:solidFill>
                <a:latin typeface="Calibri Light"/>
                <a:cs typeface="Arial"/>
              </a:rPr>
              <a:t>Vorräte kontrollieren</a:t>
            </a:r>
            <a:endParaRPr kumimoji="0" lang="en-US" sz="26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342900" marR="0" lvl="0" indent="-342900" algn="l" defTabSz="914400" eaLnBrk="1" fontAlgn="auto" latinLnBrk="0" hangingPunct="1">
              <a:lnSpc>
                <a:spcPct val="100000"/>
              </a:lnSpc>
              <a:spcBef>
                <a:spcPts val="0"/>
              </a:spcBef>
              <a:spcAft>
                <a:spcPts val="200"/>
              </a:spcAft>
              <a:buClr>
                <a:srgbClr val="3A4C9E"/>
              </a:buClr>
              <a:buSzTx/>
              <a:buFont typeface="Arial" panose="020B0604020202020204" pitchFamily="34" charset="0"/>
              <a:buChar char="•"/>
              <a:tabLst/>
              <a:defRPr/>
            </a:pPr>
            <a:r>
              <a:rPr lang="en-US" sz="2000" kern="0" dirty="0">
                <a:solidFill>
                  <a:prstClr val="black">
                    <a:lumMod val="95000"/>
                    <a:lumOff val="5000"/>
                  </a:prstClr>
                </a:solidFill>
                <a:latin typeface="Calibri Light"/>
                <a:cs typeface="Arial"/>
              </a:rPr>
              <a:t>g</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enügend</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Getränke</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und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Hilfsmittel</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fü</a:t>
            </a:r>
            <a:r>
              <a:rPr lang="en-US" sz="2000" dirty="0">
                <a:solidFill>
                  <a:prstClr val="black">
                    <a:lumMod val="95000"/>
                    <a:lumOff val="5000"/>
                  </a:prstClr>
                </a:solidFill>
                <a:latin typeface="Calibri Light"/>
                <a:cs typeface="Arial"/>
              </a:rPr>
              <a:t>r </a:t>
            </a:r>
            <a:r>
              <a:rPr lang="en-US" sz="2000" dirty="0" err="1">
                <a:solidFill>
                  <a:prstClr val="black">
                    <a:lumMod val="95000"/>
                    <a:lumOff val="5000"/>
                  </a:prstClr>
                </a:solidFill>
                <a:latin typeface="Calibri Light"/>
                <a:cs typeface="Arial"/>
              </a:rPr>
              <a:t>Hitzeperioden</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sp>
        <p:nvSpPr>
          <p:cNvPr id="4" name="Titel 1"/>
          <p:cNvSpPr>
            <a:spLocks noGrp="1"/>
          </p:cNvSpPr>
          <p:nvPr>
            <p:ph type="title"/>
          </p:nvPr>
        </p:nvSpPr>
        <p:spPr bwMode="auto"/>
        <p:txBody>
          <a:bodyPr/>
          <a:lstStyle/>
          <a:p>
            <a:pPr>
              <a:defRPr/>
            </a:pPr>
            <a:r>
              <a:rPr lang="en-US" b="1" dirty="0" err="1">
                <a:solidFill>
                  <a:srgbClr val="3A4C9E"/>
                </a:solidFill>
              </a:rPr>
              <a:t>Organisatorisches</a:t>
            </a:r>
            <a:endParaRPr lang="en-US" b="1" dirty="0">
              <a:solidFill>
                <a:srgbClr val="3A4C9E"/>
              </a:solidFill>
            </a:endParaRPr>
          </a:p>
        </p:txBody>
      </p:sp>
      <p:pic>
        <p:nvPicPr>
          <p:cNvPr id="12" name="Grafik 11" descr="Liste mit einfarbiger Füllung">
            <a:extLst>
              <a:ext uri="{FF2B5EF4-FFF2-40B4-BE49-F238E27FC236}">
                <a16:creationId xmlns:a16="http://schemas.microsoft.com/office/drawing/2014/main" id="{0B0A420F-6753-46B1-88E5-07C5CCE6DBEF}"/>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6212415" y="3985670"/>
            <a:ext cx="720000" cy="720000"/>
          </a:xfrm>
          <a:prstGeom prst="rect">
            <a:avLst/>
          </a:prstGeom>
        </p:spPr>
      </p:pic>
      <p:pic>
        <p:nvPicPr>
          <p:cNvPr id="16" name="Grafik 15" descr="Mann und Frau mit einfarbiger Füllung">
            <a:extLst>
              <a:ext uri="{FF2B5EF4-FFF2-40B4-BE49-F238E27FC236}">
                <a16:creationId xmlns:a16="http://schemas.microsoft.com/office/drawing/2014/main" id="{23C8D933-F697-4413-9F2C-07F5031E1294}"/>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bwMode="auto">
          <a:xfrm>
            <a:off x="827538" y="4005064"/>
            <a:ext cx="720000" cy="720000"/>
          </a:xfrm>
          <a:prstGeom prst="rect">
            <a:avLst/>
          </a:prstGeom>
        </p:spPr>
      </p:pic>
      <p:pic>
        <p:nvPicPr>
          <p:cNvPr id="3" name="Grafik 2" descr="Medizin mit einfarbiger Füllung">
            <a:extLst>
              <a:ext uri="{FF2B5EF4-FFF2-40B4-BE49-F238E27FC236}">
                <a16:creationId xmlns:a16="http://schemas.microsoft.com/office/drawing/2014/main" id="{3D4DAF45-EAAB-4623-A092-FB6A8EFA1FF8}"/>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267700" y="1599576"/>
            <a:ext cx="720000" cy="720000"/>
          </a:xfrm>
          <a:prstGeom prst="rect">
            <a:avLst/>
          </a:prstGeom>
        </p:spPr>
      </p:pic>
      <p:pic>
        <p:nvPicPr>
          <p:cNvPr id="19" name="Grafik 18" descr="Hohe Temperatur mit einfarbiger Füllung">
            <a:extLst>
              <a:ext uri="{FF2B5EF4-FFF2-40B4-BE49-F238E27FC236}">
                <a16:creationId xmlns:a16="http://schemas.microsoft.com/office/drawing/2014/main" id="{41D1569E-9F9C-48A8-9783-E7063ABCAAA8}"/>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bwMode="auto">
          <a:xfrm>
            <a:off x="839219" y="1606579"/>
            <a:ext cx="720080" cy="720080"/>
          </a:xfrm>
          <a:prstGeom prst="rect">
            <a:avLst/>
          </a:prstGeom>
        </p:spPr>
      </p:pic>
    </p:spTree>
    <p:extLst>
      <p:ext uri="{BB962C8B-B14F-4D97-AF65-F5344CB8AC3E}">
        <p14:creationId xmlns:p14="http://schemas.microsoft.com/office/powerpoint/2010/main" val="423095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4" name="Rechteck: abgerundete Ecken 23">
            <a:extLst>
              <a:ext uri="{FF2B5EF4-FFF2-40B4-BE49-F238E27FC236}">
                <a16:creationId xmlns:a16="http://schemas.microsoft.com/office/drawing/2014/main" id="{33F7D638-0910-4084-A9B7-347A103DB3A0}"/>
              </a:ext>
            </a:extLst>
          </p:cNvPr>
          <p:cNvSpPr/>
          <p:nvPr/>
        </p:nvSpPr>
        <p:spPr>
          <a:xfrm>
            <a:off x="1605969" y="1613458"/>
            <a:ext cx="4279686" cy="1882328"/>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90000"/>
              </a:lnSpc>
              <a:spcBef>
                <a:spcPts val="1000"/>
              </a:spcBef>
              <a:spcAft>
                <a:spcPts val="1000"/>
              </a:spcAft>
              <a:buClr>
                <a:srgbClr val="3A4C9E"/>
              </a:buClr>
              <a:buSzTx/>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Körperbedeckung</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anpassen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228600" marR="0" lvl="0" indent="-228600" algn="l" defTabSz="914400" eaLnBrk="1" fontAlgn="auto" latinLnBrk="0" hangingPunct="1">
              <a:spcAft>
                <a:spcPts val="200"/>
              </a:spcAft>
              <a:buClr>
                <a:srgbClr val="3A4C9E"/>
              </a:buClr>
              <a:buSzTx/>
              <a:buFont typeface="Arial"/>
              <a:buChar char="•"/>
              <a:tabLst/>
              <a:defRPr/>
            </a:pPr>
            <a:r>
              <a:rPr lang="en-US" sz="2000" kern="0" dirty="0">
                <a:solidFill>
                  <a:prstClr val="black"/>
                </a:solidFill>
                <a:latin typeface="Calibri Light"/>
                <a:cs typeface="Arial"/>
              </a:rPr>
              <a:t>l</a:t>
            </a:r>
            <a:r>
              <a:rPr kumimoji="0" lang="en-US" sz="2000" b="0" i="0" u="none" strike="noStrike" kern="0" cap="none" spc="0" normalizeH="0" baseline="0" noProof="0" dirty="0" err="1">
                <a:ln>
                  <a:noFill/>
                </a:ln>
                <a:solidFill>
                  <a:prstClr val="black"/>
                </a:solidFill>
                <a:effectLst/>
                <a:uLnTx/>
                <a:uFillTx/>
                <a:latin typeface="Calibri Light"/>
                <a:cs typeface="Arial"/>
              </a:rPr>
              <a:t>eichte</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luftige</a:t>
            </a:r>
            <a:r>
              <a:rPr lang="en-US" sz="2000" dirty="0">
                <a:solidFill>
                  <a:prstClr val="black"/>
                </a:solidFill>
                <a:latin typeface="Calibri Light"/>
                <a:cs typeface="Arial"/>
              </a:rPr>
              <a:t>, </a:t>
            </a:r>
            <a:r>
              <a:rPr lang="en-US" sz="2000" dirty="0" err="1">
                <a:solidFill>
                  <a:prstClr val="black"/>
                </a:solidFill>
                <a:latin typeface="Calibri Light"/>
                <a:cs typeface="Arial"/>
              </a:rPr>
              <a:t>helle</a:t>
            </a:r>
            <a:r>
              <a:rPr lang="en-US" sz="2000" dirty="0">
                <a:solidFill>
                  <a:prstClr val="black"/>
                </a:solidFill>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Kleidung</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228600" marR="0" lvl="0" indent="-228600" algn="l" defTabSz="914400" eaLnBrk="1" fontAlgn="auto" latinLnBrk="0" hangingPunct="1">
              <a:spcAft>
                <a:spcPts val="200"/>
              </a:spcAft>
              <a:buClr>
                <a:srgbClr val="3A4C9E"/>
              </a:buClr>
              <a:buSzTx/>
              <a:buFont typeface="Arial"/>
              <a:buChar char="•"/>
              <a:tabLst/>
              <a:defRPr/>
            </a:pPr>
            <a:r>
              <a:rPr kumimoji="0" lang="en-US" sz="2000" b="0" i="0" u="none" strike="noStrike" kern="0" cap="none" spc="0" normalizeH="0" baseline="0" noProof="0" dirty="0" err="1">
                <a:ln>
                  <a:noFill/>
                </a:ln>
                <a:solidFill>
                  <a:prstClr val="black"/>
                </a:solidFill>
                <a:effectLst/>
                <a:uLnTx/>
                <a:uFillTx/>
                <a:latin typeface="Calibri Light"/>
                <a:cs typeface="Arial"/>
              </a:rPr>
              <a:t>Kopfbedeckung</a:t>
            </a:r>
            <a:r>
              <a:rPr kumimoji="0" lang="en-US" sz="2000" b="0" i="0" u="none" strike="noStrike" kern="0" cap="none" spc="0" normalizeH="0" baseline="0" noProof="0" dirty="0">
                <a:ln>
                  <a:noFill/>
                </a:ln>
                <a:solidFill>
                  <a:prstClr val="black"/>
                </a:solidFill>
                <a:effectLst/>
                <a:uLnTx/>
                <a:uFillTx/>
                <a:latin typeface="Calibri Light"/>
                <a:cs typeface="Arial"/>
              </a:rPr>
              <a:t> und </a:t>
            </a:r>
            <a:r>
              <a:rPr kumimoji="0" lang="en-US" sz="2000" b="0" i="0" u="none" strike="noStrike" kern="0" cap="none" spc="0" normalizeH="0" baseline="0" noProof="0" dirty="0" err="1">
                <a:ln>
                  <a:noFill/>
                </a:ln>
                <a:solidFill>
                  <a:prstClr val="black"/>
                </a:solidFill>
                <a:effectLst/>
                <a:uLnTx/>
                <a:uFillTx/>
                <a:latin typeface="Calibri Light"/>
                <a:cs typeface="Arial"/>
              </a:rPr>
              <a:t>Sonnenbrille</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marL="228600" marR="0" lvl="0" indent="-228600" algn="l" defTabSz="914400" eaLnBrk="1" fontAlgn="auto" latinLnBrk="0" hangingPunct="1">
              <a:spcAft>
                <a:spcPts val="200"/>
              </a:spcAft>
              <a:buClr>
                <a:srgbClr val="3A4C9E"/>
              </a:buClr>
              <a:buSzTx/>
              <a:buFont typeface="Arial"/>
              <a:buChar char="•"/>
              <a:tabLst/>
              <a:defRPr/>
            </a:pPr>
            <a:r>
              <a:rPr lang="en-US" sz="2000" kern="0" dirty="0">
                <a:solidFill>
                  <a:prstClr val="black"/>
                </a:solidFill>
                <a:latin typeface="Calibri Light"/>
                <a:cs typeface="Arial"/>
              </a:rPr>
              <a:t>l</a:t>
            </a:r>
            <a:r>
              <a:rPr kumimoji="0" lang="en-US" sz="2000" b="0" i="0" u="none" strike="noStrike" kern="0" cap="none" spc="0" normalizeH="0" baseline="0" noProof="0" dirty="0" err="1">
                <a:ln>
                  <a:noFill/>
                </a:ln>
                <a:solidFill>
                  <a:prstClr val="black"/>
                </a:solidFill>
                <a:effectLst/>
                <a:uLnTx/>
                <a:uFillTx/>
                <a:latin typeface="Calibri Light"/>
                <a:cs typeface="Arial"/>
              </a:rPr>
              <a:t>eichte</a:t>
            </a:r>
            <a:r>
              <a:rPr kumimoji="0" lang="en-US" sz="2000" b="0" i="0" u="none" strike="noStrike" kern="0" cap="none" spc="0" normalizeH="0" baseline="0" noProof="0" dirty="0">
                <a:ln>
                  <a:noFill/>
                </a:ln>
                <a:solidFill>
                  <a:prstClr val="black"/>
                </a:solidFill>
                <a:effectLst/>
                <a:uLnTx/>
                <a:uFillTx/>
                <a:latin typeface="Calibri Light"/>
                <a:cs typeface="Arial"/>
              </a:rPr>
              <a:t> </a:t>
            </a:r>
            <a:r>
              <a:rPr kumimoji="0" lang="en-US" sz="2000" b="0" i="0" u="none" strike="noStrike" kern="0" cap="none" spc="0" normalizeH="0" baseline="0" noProof="0" dirty="0" err="1">
                <a:ln>
                  <a:noFill/>
                </a:ln>
                <a:solidFill>
                  <a:prstClr val="black"/>
                </a:solidFill>
                <a:effectLst/>
                <a:uLnTx/>
                <a:uFillTx/>
                <a:latin typeface="Calibri Light"/>
                <a:cs typeface="Arial"/>
              </a:rPr>
              <a:t>Bettwäsche</a:t>
            </a:r>
            <a:endParaRPr kumimoji="0" lang="en-US" sz="2000" b="0" i="0" u="none" strike="noStrike" kern="0" cap="none" spc="0" normalizeH="0" baseline="0" noProof="0" dirty="0">
              <a:ln>
                <a:noFill/>
              </a:ln>
              <a:solidFill>
                <a:prstClr val="black"/>
              </a:solidFill>
              <a:effectLst/>
              <a:uLnTx/>
              <a:uFillTx/>
              <a:latin typeface="Calibri Light"/>
              <a:cs typeface="Arial"/>
            </a:endParaRPr>
          </a:p>
          <a:p>
            <a:pPr algn="ctr"/>
            <a:endParaRPr lang="de-DE" dirty="0"/>
          </a:p>
        </p:txBody>
      </p:sp>
      <p:sp>
        <p:nvSpPr>
          <p:cNvPr id="27" name="Rechteck: abgerundete Ecken 26">
            <a:extLst>
              <a:ext uri="{FF2B5EF4-FFF2-40B4-BE49-F238E27FC236}">
                <a16:creationId xmlns:a16="http://schemas.microsoft.com/office/drawing/2014/main" id="{AF717B6E-97EC-4061-B4A9-95AC380EFB14}"/>
              </a:ext>
            </a:extLst>
          </p:cNvPr>
          <p:cNvSpPr/>
          <p:nvPr/>
        </p:nvSpPr>
        <p:spPr bwMode="auto">
          <a:xfrm>
            <a:off x="3917510" y="3880184"/>
            <a:ext cx="4279686" cy="2823493"/>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0"/>
              </a:spcBef>
              <a:spcAft>
                <a:spcPts val="100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Körper</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kühl</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halten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342900" marR="0" lvl="0" indent="-342900" algn="l" defTabSz="914400" eaLnBrk="1" fontAlgn="auto" latinLnBrk="0" hangingPunct="1">
              <a:lnSpc>
                <a:spcPct val="100000"/>
              </a:lnSpc>
              <a:spcBef>
                <a:spcPts val="0"/>
              </a:spcBef>
              <a:spcAft>
                <a:spcPts val="20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feuchte Umschläge</a:t>
            </a: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 auf Beine, Arme, Gesicht und Nacken</a:t>
            </a:r>
          </a:p>
          <a:p>
            <a:pPr marL="342900" marR="0" lvl="0" indent="-342900" algn="l" defTabSz="914400" eaLnBrk="1" fontAlgn="auto" latinLnBrk="0" hangingPunct="1">
              <a:lnSpc>
                <a:spcPct val="100000"/>
              </a:lnSpc>
              <a:spcBef>
                <a:spcPts val="0"/>
              </a:spcBef>
              <a:spcAft>
                <a:spcPts val="200"/>
              </a:spcAft>
              <a:buClr>
                <a:srgbClr val="3A4C9E"/>
              </a:buClr>
              <a:buSzTx/>
              <a:buFont typeface="Arial" panose="020B0604020202020204" pitchFamily="34" charset="0"/>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Haut mit kühlem Wasser befeuchten und trocknen lassen</a:t>
            </a:r>
          </a:p>
          <a:p>
            <a:pPr marL="342900" marR="0" lvl="0" indent="-342900" algn="l" defTabSz="914400" eaLnBrk="1" fontAlgn="auto" latinLnBrk="0" hangingPunct="1">
              <a:lnSpc>
                <a:spcPct val="100000"/>
              </a:lnSpc>
              <a:spcBef>
                <a:spcPts val="0"/>
              </a:spcBef>
              <a:spcAft>
                <a:spcPts val="200"/>
              </a:spcAft>
              <a:buClr>
                <a:srgbClr val="3A4C9E"/>
              </a:buClr>
              <a:buSzTx/>
              <a:buFont typeface="Arial" panose="020B0604020202020204" pitchFamily="34" charset="0"/>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Fußbäder</a:t>
            </a:r>
          </a:p>
          <a:p>
            <a:pPr marL="342900" marR="0" lvl="0" indent="-342900" algn="l" defTabSz="914400" eaLnBrk="1" fontAlgn="auto" latinLnBrk="0" hangingPunct="1">
              <a:lnSpc>
                <a:spcPct val="100000"/>
              </a:lnSpc>
              <a:spcBef>
                <a:spcPts val="0"/>
              </a:spcBef>
              <a:spcAft>
                <a:spcPts val="200"/>
              </a:spcAft>
              <a:buClr>
                <a:srgbClr val="3A4C9E"/>
              </a:buClr>
              <a:buSzTx/>
              <a:buFont typeface="Arial" panose="020B0604020202020204" pitchFamily="34" charset="0"/>
              <a:buChar char="•"/>
              <a:tabLst/>
              <a:defRPr/>
            </a:pPr>
            <a:r>
              <a:rPr lang="de-DE" sz="2000" dirty="0">
                <a:solidFill>
                  <a:prstClr val="black">
                    <a:lumMod val="95000"/>
                    <a:lumOff val="5000"/>
                  </a:prstClr>
                </a:solidFill>
                <a:latin typeface="Calibri Light"/>
                <a:cs typeface="Arial"/>
              </a:rPr>
              <a:t>abduschen </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342900" marR="0" lvl="0" indent="-342900" algn="l" defTabSz="914400" eaLnBrk="1" fontAlgn="auto" latinLnBrk="0" hangingPunct="1">
              <a:lnSpc>
                <a:spcPct val="100000"/>
              </a:lnSpc>
              <a:spcBef>
                <a:spcPts val="0"/>
              </a:spcBef>
              <a:spcAft>
                <a:spcPts val="0"/>
              </a:spcAft>
              <a:buClr>
                <a:srgbClr val="3A4C9E"/>
              </a:buClr>
              <a:buSzTx/>
              <a:buFont typeface="Arial" panose="020B0604020202020204" pitchFamily="34" charset="0"/>
              <a:buChar char="•"/>
              <a:tabLst/>
              <a:defRPr/>
            </a:pP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342900" marR="0" lvl="0" indent="-342900" algn="l" defTabSz="914400" eaLnBrk="1" fontAlgn="auto" latinLnBrk="0" hangingPunct="1">
              <a:lnSpc>
                <a:spcPct val="100000"/>
              </a:lnSpc>
              <a:spcBef>
                <a:spcPts val="0"/>
              </a:spcBef>
              <a:spcAft>
                <a:spcPts val="0"/>
              </a:spcAft>
              <a:buClr>
                <a:srgbClr val="3A4C9E"/>
              </a:buClr>
              <a:buSzTx/>
              <a:buFont typeface="Arial" panose="020B0604020202020204" pitchFamily="34" charset="0"/>
              <a:buChar char="•"/>
              <a:tabLst/>
              <a:defRPr/>
            </a:pP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6906847" y="1613458"/>
            <a:ext cx="4280400" cy="1882328"/>
          </a:xfrm>
          <a:prstGeom prst="roundRect">
            <a:avLst/>
          </a:prstGeom>
          <a:solidFill>
            <a:srgbClr val="6CBCE4">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90000"/>
              </a:lnSpc>
              <a:spcBef>
                <a:spcPts val="1000"/>
              </a:spcBef>
              <a:spcAft>
                <a:spcPts val="1000"/>
              </a:spcAft>
              <a:buClr>
                <a:srgbClr val="3A4C9E"/>
              </a:buClr>
              <a:buSzTx/>
              <a:tabLst/>
              <a:defRPr/>
            </a:pPr>
            <a:r>
              <a:rPr kumimoji="0" lang="de-DE" sz="2600" b="1" i="0" u="none" strike="noStrike" kern="0" cap="none" spc="0" normalizeH="0" baseline="0" noProof="0" dirty="0">
                <a:ln>
                  <a:noFill/>
                </a:ln>
                <a:solidFill>
                  <a:srgbClr val="3A4C9E"/>
                </a:solidFill>
                <a:effectLst/>
                <a:uLnTx/>
                <a:uFillTx/>
                <a:latin typeface="Calibri Light"/>
                <a:cs typeface="Arial"/>
              </a:rPr>
              <a:t>Regelmäßig kontrollieren</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Körpertemperatur</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Zeichen von Exsikkose, Wiegen</a:t>
            </a: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Zeichen von Hi</a:t>
            </a:r>
            <a:r>
              <a:rPr lang="de-DE" sz="2000" dirty="0" err="1">
                <a:solidFill>
                  <a:prstClr val="black">
                    <a:lumMod val="95000"/>
                    <a:lumOff val="5000"/>
                  </a:prstClr>
                </a:solidFill>
                <a:latin typeface="Calibri Light"/>
                <a:cs typeface="Arial"/>
              </a:rPr>
              <a:t>tzeerkrankungen</a:t>
            </a:r>
            <a:r>
              <a:rPr lang="de-DE" sz="2000" dirty="0">
                <a:solidFill>
                  <a:prstClr val="black">
                    <a:lumMod val="95000"/>
                    <a:lumOff val="5000"/>
                  </a:prstClr>
                </a:solidFill>
                <a:latin typeface="Calibri Light"/>
                <a:cs typeface="Arial"/>
              </a:rPr>
              <a:t> </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algn="ctr"/>
            <a:endParaRPr lang="de-DE" dirty="0"/>
          </a:p>
        </p:txBody>
      </p:sp>
      <p:sp>
        <p:nvSpPr>
          <p:cNvPr id="4" name="Titel 1"/>
          <p:cNvSpPr>
            <a:spLocks noGrp="1"/>
          </p:cNvSpPr>
          <p:nvPr>
            <p:ph type="title"/>
          </p:nvPr>
        </p:nvSpPr>
        <p:spPr bwMode="auto"/>
        <p:txBody>
          <a:bodyPr/>
          <a:lstStyle/>
          <a:p>
            <a:pPr>
              <a:defRPr/>
            </a:pPr>
            <a:r>
              <a:rPr lang="en-US" b="1" dirty="0" err="1">
                <a:solidFill>
                  <a:srgbClr val="3A4C9E"/>
                </a:solidFill>
              </a:rPr>
              <a:t>Körperbezogene</a:t>
            </a:r>
            <a:r>
              <a:rPr lang="en-US" b="1" dirty="0">
                <a:solidFill>
                  <a:srgbClr val="3A4C9E"/>
                </a:solidFill>
              </a:rPr>
              <a:t> </a:t>
            </a:r>
            <a:r>
              <a:rPr lang="en-US" b="1" dirty="0" err="1">
                <a:solidFill>
                  <a:srgbClr val="3A4C9E"/>
                </a:solidFill>
              </a:rPr>
              <a:t>Maßnahmen</a:t>
            </a:r>
            <a:endParaRPr lang="en-US" b="1" dirty="0">
              <a:solidFill>
                <a:srgbClr val="3A4C9E"/>
              </a:solidFill>
            </a:endParaRPr>
          </a:p>
        </p:txBody>
      </p:sp>
      <p:pic>
        <p:nvPicPr>
          <p:cNvPr id="10" name="Grafik 9" descr="Zukunft mit einfarbiger Füllung">
            <a:extLst>
              <a:ext uri="{FF2B5EF4-FFF2-40B4-BE49-F238E27FC236}">
                <a16:creationId xmlns:a16="http://schemas.microsoft.com/office/drawing/2014/main" id="{EF028F18-3FFD-4F70-8E2D-993B41158639}"/>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6057353" y="1690688"/>
            <a:ext cx="720000" cy="720000"/>
          </a:xfrm>
          <a:prstGeom prst="rect">
            <a:avLst/>
          </a:prstGeom>
        </p:spPr>
      </p:pic>
      <p:pic>
        <p:nvPicPr>
          <p:cNvPr id="3" name="Grafik 2" descr="Hemd mit einfarbiger Füllung">
            <a:extLst>
              <a:ext uri="{FF2B5EF4-FFF2-40B4-BE49-F238E27FC236}">
                <a16:creationId xmlns:a16="http://schemas.microsoft.com/office/drawing/2014/main" id="{E6A2C4E9-8989-4F3F-84AE-576AA1BBA44D}"/>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836612" y="1690688"/>
            <a:ext cx="648000" cy="648000"/>
          </a:xfrm>
          <a:prstGeom prst="rect">
            <a:avLst/>
          </a:prstGeom>
        </p:spPr>
      </p:pic>
      <p:pic>
        <p:nvPicPr>
          <p:cNvPr id="6" name="Grafik 5" descr="Schneeflocke mit einfarbiger Füllung">
            <a:extLst>
              <a:ext uri="{FF2B5EF4-FFF2-40B4-BE49-F238E27FC236}">
                <a16:creationId xmlns:a16="http://schemas.microsoft.com/office/drawing/2014/main" id="{53B7C77D-2925-4E5C-A724-3641359A6204}"/>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3089510" y="3931461"/>
            <a:ext cx="828000" cy="828000"/>
          </a:xfrm>
          <a:prstGeom prst="rect">
            <a:avLst/>
          </a:prstGeom>
        </p:spPr>
      </p:pic>
    </p:spTree>
    <p:extLst>
      <p:ext uri="{BB962C8B-B14F-4D97-AF65-F5344CB8AC3E}">
        <p14:creationId xmlns:p14="http://schemas.microsoft.com/office/powerpoint/2010/main" val="57955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6950668" y="1557627"/>
            <a:ext cx="4280400" cy="1800200"/>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100000"/>
              </a:lnSpc>
              <a:spcBef>
                <a:spcPts val="0"/>
              </a:spcBef>
              <a:spcAft>
                <a:spcPts val="100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Gesund</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essen</a:t>
            </a:r>
            <a:r>
              <a:rPr kumimoji="0" lang="en-US" sz="2600" b="1" i="0" u="none" strike="noStrike" kern="0" cap="none" spc="0" normalizeH="0" baseline="0" noProof="0" dirty="0">
                <a:ln>
                  <a:noFill/>
                </a:ln>
                <a:solidFill>
                  <a:srgbClr val="3A4C9E"/>
                </a:solidFill>
                <a:effectLst/>
                <a:uLnTx/>
                <a:uFillTx/>
                <a:latin typeface="Calibri Light"/>
                <a:cs typeface="Arial"/>
              </a:rPr>
              <a:t> </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en-US" sz="2000" dirty="0" err="1">
                <a:solidFill>
                  <a:prstClr val="black">
                    <a:lumMod val="95000"/>
                    <a:lumOff val="5000"/>
                  </a:prstClr>
                </a:solidFill>
                <a:latin typeface="Calibri Light"/>
                <a:cs typeface="Arial"/>
              </a:rPr>
              <a:t>leichte</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salzige</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Speisen</a:t>
            </a:r>
            <a:endParaRPr lang="en-US" sz="2000" dirty="0">
              <a:solidFill>
                <a:prstClr val="black">
                  <a:lumMod val="95000"/>
                  <a:lumOff val="5000"/>
                </a:prstClr>
              </a:solidFill>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en-US" sz="2000" dirty="0">
                <a:solidFill>
                  <a:prstClr val="black">
                    <a:lumMod val="95000"/>
                    <a:lumOff val="5000"/>
                  </a:prstClr>
                </a:solidFill>
                <a:latin typeface="Calibri Light"/>
                <a:cs typeface="Arial"/>
              </a:rPr>
              <a:t>v</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iel</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wasserreiches</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Obst</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und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Gemüse</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sp>
        <p:nvSpPr>
          <p:cNvPr id="4" name="Titel 1"/>
          <p:cNvSpPr>
            <a:spLocks noGrp="1"/>
          </p:cNvSpPr>
          <p:nvPr>
            <p:ph type="title"/>
          </p:nvPr>
        </p:nvSpPr>
        <p:spPr bwMode="auto"/>
        <p:txBody>
          <a:bodyPr/>
          <a:lstStyle/>
          <a:p>
            <a:pPr>
              <a:defRPr/>
            </a:pPr>
            <a:r>
              <a:rPr lang="en-US" b="1" dirty="0" err="1">
                <a:solidFill>
                  <a:srgbClr val="3A4C9E"/>
                </a:solidFill>
              </a:rPr>
              <a:t>Anpassung</a:t>
            </a:r>
            <a:r>
              <a:rPr lang="en-US" b="1" dirty="0">
                <a:solidFill>
                  <a:srgbClr val="3A4C9E"/>
                </a:solidFill>
              </a:rPr>
              <a:t> des </a:t>
            </a:r>
            <a:r>
              <a:rPr lang="en-US" b="1" dirty="0" err="1">
                <a:solidFill>
                  <a:srgbClr val="3A4C9E"/>
                </a:solidFill>
              </a:rPr>
              <a:t>Verhaltens</a:t>
            </a:r>
            <a:endParaRPr lang="en-US" dirty="0">
              <a:solidFill>
                <a:srgbClr val="3A4C9E"/>
              </a:solidFill>
            </a:endParaRPr>
          </a:p>
        </p:txBody>
      </p:sp>
      <p:sp>
        <p:nvSpPr>
          <p:cNvPr id="21" name="Inhaltsplatzhalter 5">
            <a:extLst>
              <a:ext uri="{FF2B5EF4-FFF2-40B4-BE49-F238E27FC236}">
                <a16:creationId xmlns:a16="http://schemas.microsoft.com/office/drawing/2014/main" id="{DCC9C6A3-890B-4EEE-A40D-D9636F6D46B8}"/>
              </a:ext>
            </a:extLst>
          </p:cNvPr>
          <p:cNvSpPr txBox="1">
            <a:spLocks/>
          </p:cNvSpPr>
          <p:nvPr/>
        </p:nvSpPr>
        <p:spPr bwMode="auto">
          <a:xfrm>
            <a:off x="1730426" y="4052168"/>
            <a:ext cx="4193876" cy="2141041"/>
          </a:xfrm>
          <a:prstGeom prst="rect">
            <a:avLst/>
          </a:prstGeom>
        </p:spPr>
        <p:txBody>
          <a:bodyPr vert="horz" lIns="91440" tIns="45720" rIns="91440" bIns="45720" rtlCol="0">
            <a:normAutofit/>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Font typeface="Arial"/>
              <a:buNone/>
            </a:pPr>
            <a:endParaRPr lang="en-US" sz="2000" dirty="0">
              <a:solidFill>
                <a:schemeClr val="tx1">
                  <a:lumMod val="95000"/>
                  <a:lumOff val="5000"/>
                </a:schemeClr>
              </a:solidFill>
              <a:latin typeface="+mj-lt"/>
            </a:endParaRPr>
          </a:p>
        </p:txBody>
      </p:sp>
      <p:sp>
        <p:nvSpPr>
          <p:cNvPr id="11" name="Rechteck: abgerundete Ecken 10">
            <a:extLst>
              <a:ext uri="{FF2B5EF4-FFF2-40B4-BE49-F238E27FC236}">
                <a16:creationId xmlns:a16="http://schemas.microsoft.com/office/drawing/2014/main" id="{225ADC31-3A63-4714-9681-C6ADC9C8EC43}"/>
              </a:ext>
            </a:extLst>
          </p:cNvPr>
          <p:cNvSpPr/>
          <p:nvPr/>
        </p:nvSpPr>
        <p:spPr bwMode="auto">
          <a:xfrm>
            <a:off x="6950668" y="3932976"/>
            <a:ext cx="4280400" cy="1906007"/>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100000"/>
              </a:lnSpc>
              <a:spcBef>
                <a:spcPts val="0"/>
              </a:spcBef>
              <a:spcAft>
                <a:spcPts val="1000"/>
              </a:spcAft>
              <a:buClr>
                <a:srgbClr val="3A4C9E"/>
              </a:buClr>
              <a:buSzTx/>
              <a:tabLst/>
              <a:defRPr/>
            </a:pPr>
            <a:r>
              <a:rPr lang="en-US" sz="2600" b="1" dirty="0" err="1">
                <a:solidFill>
                  <a:srgbClr val="3A4C9E"/>
                </a:solidFill>
                <a:latin typeface="Calibri Light"/>
                <a:cs typeface="Arial"/>
              </a:rPr>
              <a:t>Aktivitäten</a:t>
            </a:r>
            <a:r>
              <a:rPr lang="en-US" sz="2600" b="1" dirty="0">
                <a:solidFill>
                  <a:srgbClr val="3A4C9E"/>
                </a:solidFill>
                <a:latin typeface="Calibri Light"/>
                <a:cs typeface="Arial"/>
              </a:rPr>
              <a:t> </a:t>
            </a:r>
            <a:r>
              <a:rPr lang="en-US" sz="2600" b="1" dirty="0" err="1">
                <a:solidFill>
                  <a:srgbClr val="3A4C9E"/>
                </a:solidFill>
                <a:latin typeface="Calibri Light"/>
                <a:cs typeface="Arial"/>
              </a:rPr>
              <a:t>anpassen</a:t>
            </a:r>
            <a:endParaRPr lang="en-US" sz="2600" b="1" dirty="0">
              <a:solidFill>
                <a:srgbClr val="3A4C9E"/>
              </a:solidFill>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Hitzestunden</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vermeiden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Unternehmungen und Therapieangebot anpassen</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sp>
        <p:nvSpPr>
          <p:cNvPr id="13" name="Rechteck: abgerundete Ecken 12">
            <a:extLst>
              <a:ext uri="{FF2B5EF4-FFF2-40B4-BE49-F238E27FC236}">
                <a16:creationId xmlns:a16="http://schemas.microsoft.com/office/drawing/2014/main" id="{CF13E591-CFBA-4D65-9D7B-D05142F63E5B}"/>
              </a:ext>
            </a:extLst>
          </p:cNvPr>
          <p:cNvSpPr/>
          <p:nvPr/>
        </p:nvSpPr>
        <p:spPr>
          <a:xfrm>
            <a:off x="1672339" y="1557627"/>
            <a:ext cx="4279686" cy="2026343"/>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L="0" marR="0" lvl="0" indent="0" algn="l" defTabSz="914400" eaLnBrk="1" fontAlgn="auto" latinLnBrk="0" hangingPunct="1">
              <a:lnSpc>
                <a:spcPct val="90000"/>
              </a:lnSpc>
              <a:spcBef>
                <a:spcPts val="1000"/>
              </a:spcBef>
              <a:spcAft>
                <a:spcPts val="1000"/>
              </a:spcAft>
              <a:buClrTx/>
              <a:buSzTx/>
              <a:buFont typeface="Arial"/>
              <a:buNone/>
              <a:tabLst/>
              <a:defRPr/>
            </a:pPr>
            <a:r>
              <a:rPr kumimoji="0" lang="en-US" sz="2600" b="1" i="0" u="none" strike="noStrike" kern="0" cap="none" spc="0" normalizeH="0" baseline="0" noProof="0" dirty="0" err="1">
                <a:ln>
                  <a:noFill/>
                </a:ln>
                <a:solidFill>
                  <a:srgbClr val="3A4C9E"/>
                </a:solidFill>
                <a:effectLst/>
                <a:uLnTx/>
                <a:uFillTx/>
                <a:latin typeface="Calibri Light"/>
                <a:cs typeface="Arial"/>
              </a:rPr>
              <a:t>Ausreichend</a:t>
            </a:r>
            <a:r>
              <a:rPr kumimoji="0" lang="en-US" sz="2600" b="1" i="0" u="none" strike="noStrike" kern="0" cap="none" spc="0" normalizeH="0" baseline="0" noProof="0" dirty="0">
                <a:ln>
                  <a:noFill/>
                </a:ln>
                <a:solidFill>
                  <a:srgbClr val="3A4C9E"/>
                </a:solidFill>
                <a:effectLst/>
                <a:uLnTx/>
                <a:uFillTx/>
                <a:latin typeface="Calibri Light"/>
                <a:cs typeface="Arial"/>
              </a:rPr>
              <a:t> </a:t>
            </a:r>
            <a:r>
              <a:rPr kumimoji="0" lang="en-US" sz="2600" b="1" i="0" u="none" strike="noStrike" kern="0" cap="none" spc="0" normalizeH="0" baseline="0" noProof="0" dirty="0" err="1">
                <a:ln>
                  <a:noFill/>
                </a:ln>
                <a:solidFill>
                  <a:srgbClr val="3A4C9E"/>
                </a:solidFill>
                <a:effectLst/>
                <a:uLnTx/>
                <a:uFillTx/>
                <a:latin typeface="Calibri Light"/>
                <a:cs typeface="Arial"/>
              </a:rPr>
              <a:t>trinken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err="1">
                <a:solidFill>
                  <a:prstClr val="black"/>
                </a:solidFill>
                <a:latin typeface="Calibri Light"/>
                <a:cs typeface="Arial"/>
              </a:rPr>
              <a:t>über</a:t>
            </a:r>
            <a:r>
              <a:rPr lang="en-US" sz="2000" dirty="0">
                <a:solidFill>
                  <a:prstClr val="black"/>
                </a:solidFill>
                <a:latin typeface="Calibri Light"/>
                <a:cs typeface="Arial"/>
              </a:rPr>
              <a:t> den Tag </a:t>
            </a:r>
            <a:r>
              <a:rPr lang="en-US" sz="2000" dirty="0" err="1">
                <a:solidFill>
                  <a:prstClr val="black"/>
                </a:solidFill>
                <a:latin typeface="Calibri Light"/>
                <a:cs typeface="Arial"/>
              </a:rPr>
              <a:t>verteilt</a:t>
            </a:r>
            <a:r>
              <a:rPr lang="en-US" sz="2000" dirty="0">
                <a:solidFill>
                  <a:prstClr val="black"/>
                </a:solidFill>
                <a:latin typeface="Calibri Light"/>
                <a:cs typeface="Arial"/>
              </a:rPr>
              <a:t> </a:t>
            </a:r>
            <a:endParaRPr lang="en-US" sz="2000" dirty="0">
              <a:solidFill>
                <a:prstClr val="black"/>
              </a:solidFill>
              <a:highlight>
                <a:srgbClr val="FFFF00"/>
              </a:highlight>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err="1">
                <a:solidFill>
                  <a:prstClr val="black"/>
                </a:solidFill>
                <a:latin typeface="Calibri Light"/>
                <a:cs typeface="Arial"/>
              </a:rPr>
              <a:t>ggf</a:t>
            </a:r>
            <a:r>
              <a:rPr lang="en-US" sz="2000" dirty="0">
                <a:solidFill>
                  <a:prstClr val="black"/>
                </a:solidFill>
                <a:latin typeface="Calibri Light"/>
                <a:cs typeface="Arial"/>
              </a:rPr>
              <a:t>. </a:t>
            </a:r>
            <a:r>
              <a:rPr lang="en-US" sz="2000" dirty="0" err="1">
                <a:solidFill>
                  <a:prstClr val="black"/>
                </a:solidFill>
                <a:latin typeface="Calibri Light"/>
                <a:cs typeface="Arial"/>
              </a:rPr>
              <a:t>Trinkprotokoll</a:t>
            </a:r>
            <a:endParaRPr lang="en-US" sz="2000" dirty="0">
              <a:solidFill>
                <a:prstClr val="black"/>
              </a:solidFill>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err="1">
                <a:solidFill>
                  <a:prstClr val="black"/>
                </a:solidFill>
                <a:latin typeface="Calibri Light"/>
                <a:cs typeface="Arial"/>
              </a:rPr>
              <a:t>bei</a:t>
            </a:r>
            <a:r>
              <a:rPr lang="en-US" sz="2000" dirty="0">
                <a:solidFill>
                  <a:prstClr val="black"/>
                </a:solidFill>
                <a:latin typeface="Calibri Light"/>
                <a:cs typeface="Arial"/>
              </a:rPr>
              <a:t> </a:t>
            </a:r>
            <a:r>
              <a:rPr lang="en-US" sz="2000" dirty="0" err="1">
                <a:solidFill>
                  <a:prstClr val="black"/>
                </a:solidFill>
                <a:latin typeface="Calibri Light"/>
                <a:cs typeface="Arial"/>
              </a:rPr>
              <a:t>Bedarf</a:t>
            </a:r>
            <a:r>
              <a:rPr lang="en-US" sz="2000" dirty="0">
                <a:solidFill>
                  <a:prstClr val="black"/>
                </a:solidFill>
                <a:latin typeface="Calibri Light"/>
                <a:cs typeface="Arial"/>
              </a:rPr>
              <a:t> </a:t>
            </a:r>
            <a:r>
              <a:rPr lang="en-US" sz="2000" dirty="0" err="1">
                <a:solidFill>
                  <a:prstClr val="black"/>
                </a:solidFill>
                <a:latin typeface="Calibri Light"/>
                <a:cs typeface="Arial"/>
              </a:rPr>
              <a:t>Elektrolyte</a:t>
            </a:r>
            <a:endParaRPr lang="en-US" sz="2000" dirty="0">
              <a:solidFill>
                <a:prstClr val="black"/>
              </a:solidFill>
              <a:latin typeface="Calibri Light"/>
              <a:cs typeface="Arial"/>
            </a:endParaRPr>
          </a:p>
          <a:p>
            <a:pPr marL="228600" marR="0" lvl="0" indent="-228600" algn="l" defTabSz="914400" eaLnBrk="1" fontAlgn="auto" latinLnBrk="0" hangingPunct="1">
              <a:lnSpc>
                <a:spcPct val="90000"/>
              </a:lnSpc>
              <a:spcAft>
                <a:spcPts val="200"/>
              </a:spcAft>
              <a:buClr>
                <a:srgbClr val="3A4C9E"/>
              </a:buClr>
              <a:buSzTx/>
              <a:buFont typeface="Arial"/>
              <a:buChar char="•"/>
              <a:tabLst/>
              <a:defRPr/>
            </a:pPr>
            <a:r>
              <a:rPr lang="en-US" sz="2000" dirty="0">
                <a:solidFill>
                  <a:prstClr val="black"/>
                </a:solidFill>
                <a:latin typeface="Calibri Light"/>
                <a:cs typeface="Arial"/>
              </a:rPr>
              <a:t>Tipps </a:t>
            </a:r>
            <a:r>
              <a:rPr lang="en-US" sz="2000" dirty="0" err="1">
                <a:solidFill>
                  <a:prstClr val="black"/>
                </a:solidFill>
                <a:latin typeface="Calibri Light"/>
                <a:cs typeface="Arial"/>
              </a:rPr>
              <a:t>zur</a:t>
            </a:r>
            <a:r>
              <a:rPr lang="en-US" sz="2000" dirty="0">
                <a:solidFill>
                  <a:prstClr val="black"/>
                </a:solidFill>
                <a:latin typeface="Calibri Light"/>
                <a:cs typeface="Arial"/>
              </a:rPr>
              <a:t> </a:t>
            </a:r>
            <a:r>
              <a:rPr lang="en-US" sz="2000" dirty="0" err="1">
                <a:solidFill>
                  <a:prstClr val="black"/>
                </a:solidFill>
                <a:latin typeface="Calibri Light"/>
                <a:cs typeface="Arial"/>
              </a:rPr>
              <a:t>Trinkmotivation</a:t>
            </a:r>
            <a:r>
              <a:rPr lang="en-US" sz="2000" dirty="0">
                <a:solidFill>
                  <a:prstClr val="black"/>
                </a:solidFill>
                <a:latin typeface="Calibri Light"/>
                <a:cs typeface="Arial"/>
              </a:rPr>
              <a:t> </a:t>
            </a:r>
            <a:r>
              <a:rPr lang="en-US" sz="2000" dirty="0" err="1">
                <a:solidFill>
                  <a:prstClr val="black"/>
                </a:solidFill>
                <a:latin typeface="Calibri Light"/>
                <a:cs typeface="Arial"/>
              </a:rPr>
              <a:t>beachten</a:t>
            </a:r>
            <a:endParaRPr lang="en-US" sz="2000" dirty="0">
              <a:solidFill>
                <a:prstClr val="black"/>
              </a:solidFill>
              <a:latin typeface="Calibri Light"/>
              <a:cs typeface="Arial"/>
            </a:endParaRPr>
          </a:p>
          <a:p>
            <a:pPr marL="228600" marR="0" lvl="0" indent="-228600" algn="l" defTabSz="914400" eaLnBrk="1" fontAlgn="auto" latinLnBrk="0" hangingPunct="1">
              <a:lnSpc>
                <a:spcPct val="90000"/>
              </a:lnSpc>
              <a:spcBef>
                <a:spcPts val="1000"/>
              </a:spcBef>
              <a:spcAft>
                <a:spcPts val="0"/>
              </a:spcAft>
              <a:buClr>
                <a:srgbClr val="3A4C9E"/>
              </a:buClr>
              <a:buSzTx/>
              <a:buFont typeface="Arial"/>
              <a:buChar char="•"/>
              <a:tabLst/>
              <a:defRPr/>
            </a:pPr>
            <a:endParaRPr lang="en-US" sz="2000" dirty="0">
              <a:solidFill>
                <a:prstClr val="black"/>
              </a:solidFill>
              <a:latin typeface="Calibri Light"/>
              <a:cs typeface="Arial"/>
            </a:endParaRPr>
          </a:p>
          <a:p>
            <a:pPr marL="228600" marR="0" lvl="0" indent="-228600" algn="l" defTabSz="914400" eaLnBrk="1" fontAlgn="auto" latinLnBrk="0" hangingPunct="1">
              <a:lnSpc>
                <a:spcPct val="90000"/>
              </a:lnSpc>
              <a:spcBef>
                <a:spcPts val="1000"/>
              </a:spcBef>
              <a:spcAft>
                <a:spcPts val="0"/>
              </a:spcAft>
              <a:buClr>
                <a:srgbClr val="3A4C9E"/>
              </a:buClr>
              <a:buSzTx/>
              <a:buFont typeface="Arial"/>
              <a:buChar char="•"/>
              <a:tabLst/>
              <a:defRPr/>
            </a:pPr>
            <a:endParaRPr kumimoji="0" lang="en-US" sz="2000" b="0" i="0" u="none" strike="noStrike" kern="0" cap="none" spc="0" normalizeH="0" baseline="0" noProof="0" dirty="0">
              <a:ln>
                <a:noFill/>
              </a:ln>
              <a:solidFill>
                <a:prstClr val="black"/>
              </a:solidFill>
              <a:effectLst/>
              <a:uLnTx/>
              <a:uFillTx/>
              <a:latin typeface="Calibri Light"/>
              <a:cs typeface="Arial"/>
            </a:endParaRPr>
          </a:p>
        </p:txBody>
      </p:sp>
      <p:pic>
        <p:nvPicPr>
          <p:cNvPr id="16" name="Grafik 15" descr="Wasserflasche mit einfarbiger Füllung">
            <a:extLst>
              <a:ext uri="{FF2B5EF4-FFF2-40B4-BE49-F238E27FC236}">
                <a16:creationId xmlns:a16="http://schemas.microsoft.com/office/drawing/2014/main" id="{9ECFB43A-9E19-43C3-8986-FA652F66EA73}"/>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840372" y="1598282"/>
            <a:ext cx="720000" cy="720000"/>
          </a:xfrm>
          <a:prstGeom prst="rect">
            <a:avLst/>
          </a:prstGeom>
        </p:spPr>
      </p:pic>
      <p:pic>
        <p:nvPicPr>
          <p:cNvPr id="17" name="Grafik 16" descr="Wassermelone mit einfarbiger Füllung">
            <a:extLst>
              <a:ext uri="{FF2B5EF4-FFF2-40B4-BE49-F238E27FC236}">
                <a16:creationId xmlns:a16="http://schemas.microsoft.com/office/drawing/2014/main" id="{A506FA01-6622-4E99-8102-5BA4D07BA7D4}"/>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bwMode="auto">
          <a:xfrm>
            <a:off x="6205302" y="1598282"/>
            <a:ext cx="720000" cy="720000"/>
          </a:xfrm>
          <a:prstGeom prst="rect">
            <a:avLst/>
          </a:prstGeom>
        </p:spPr>
      </p:pic>
      <p:pic>
        <p:nvPicPr>
          <p:cNvPr id="3" name="Grafik 2" descr="Sonnenbrille mit einfarbiger Füllung">
            <a:extLst>
              <a:ext uri="{FF2B5EF4-FFF2-40B4-BE49-F238E27FC236}">
                <a16:creationId xmlns:a16="http://schemas.microsoft.com/office/drawing/2014/main" id="{3CCA1B47-8A3F-4B9D-814A-E7EFFD766E96}"/>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205302" y="3819719"/>
            <a:ext cx="720000" cy="720000"/>
          </a:xfrm>
          <a:prstGeom prst="rect">
            <a:avLst/>
          </a:prstGeom>
        </p:spPr>
      </p:pic>
      <p:sp>
        <p:nvSpPr>
          <p:cNvPr id="14" name="Rechteck: abgerundete Ecken 13">
            <a:extLst>
              <a:ext uri="{FF2B5EF4-FFF2-40B4-BE49-F238E27FC236}">
                <a16:creationId xmlns:a16="http://schemas.microsoft.com/office/drawing/2014/main" id="{58951EBA-D934-4F44-916B-08FB3368AB2B}"/>
              </a:ext>
            </a:extLst>
          </p:cNvPr>
          <p:cNvSpPr/>
          <p:nvPr/>
        </p:nvSpPr>
        <p:spPr bwMode="auto">
          <a:xfrm>
            <a:off x="1658406" y="3932976"/>
            <a:ext cx="4265896" cy="1906007"/>
          </a:xfrm>
          <a:prstGeom prst="roundRect">
            <a:avLst/>
          </a:prstGeom>
          <a:solidFill>
            <a:srgbClr val="81CDD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marR="0" lvl="0" algn="l" defTabSz="914400" eaLnBrk="1" fontAlgn="auto" latinLnBrk="0" hangingPunct="1">
              <a:lnSpc>
                <a:spcPct val="100000"/>
              </a:lnSpc>
              <a:spcBef>
                <a:spcPts val="0"/>
              </a:spcBef>
              <a:spcAft>
                <a:spcPts val="1000"/>
              </a:spcAft>
              <a:buClr>
                <a:srgbClr val="3A4C9E"/>
              </a:buClr>
              <a:buSzTx/>
              <a:tabLst/>
              <a:defRPr/>
            </a:pPr>
            <a:r>
              <a:rPr lang="en-US" sz="2600" b="1" dirty="0">
                <a:solidFill>
                  <a:srgbClr val="3A4C9E"/>
                </a:solidFill>
                <a:latin typeface="Calibri Light"/>
                <a:cs typeface="Arial"/>
              </a:rPr>
              <a:t>Auf </a:t>
            </a:r>
            <a:r>
              <a:rPr lang="en-US" sz="2600" b="1" dirty="0" err="1">
                <a:solidFill>
                  <a:srgbClr val="3A4C9E"/>
                </a:solidFill>
                <a:latin typeface="Calibri Light"/>
                <a:cs typeface="Arial"/>
              </a:rPr>
              <a:t>Sonnenschutz</a:t>
            </a:r>
            <a:r>
              <a:rPr lang="en-US" sz="2600" b="1" dirty="0">
                <a:solidFill>
                  <a:srgbClr val="3A4C9E"/>
                </a:solidFill>
                <a:latin typeface="Calibri Light"/>
                <a:cs typeface="Arial"/>
              </a:rPr>
              <a:t> </a:t>
            </a:r>
            <a:r>
              <a:rPr lang="en-US" sz="2600" b="1" dirty="0" err="1">
                <a:solidFill>
                  <a:srgbClr val="3A4C9E"/>
                </a:solidFill>
                <a:latin typeface="Calibri Light"/>
                <a:cs typeface="Arial"/>
              </a:rPr>
              <a:t>achten</a:t>
            </a:r>
            <a:endParaRPr lang="en-US" sz="2600" b="1" dirty="0">
              <a:solidFill>
                <a:srgbClr val="3A4C9E"/>
              </a:solidFill>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en-US" sz="2000" dirty="0" err="1">
                <a:solidFill>
                  <a:prstClr val="black">
                    <a:lumMod val="95000"/>
                    <a:lumOff val="5000"/>
                  </a:prstClr>
                </a:solidFill>
                <a:latin typeface="Calibri Light"/>
                <a:cs typeface="Arial"/>
              </a:rPr>
              <a:t>regelmäßig</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mit</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Sonnencreme</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eincremen</a:t>
            </a:r>
            <a:endParaRPr lang="en-US" sz="2000" dirty="0">
              <a:solidFill>
                <a:prstClr val="black">
                  <a:lumMod val="95000"/>
                  <a:lumOff val="5000"/>
                </a:prstClr>
              </a:solidFill>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en-US" sz="2000" dirty="0" err="1">
                <a:solidFill>
                  <a:prstClr val="black">
                    <a:lumMod val="95000"/>
                    <a:lumOff val="5000"/>
                  </a:prstClr>
                </a:solidFill>
                <a:latin typeface="Calibri Light"/>
                <a:cs typeface="Arial"/>
              </a:rPr>
              <a:t>i</a:t>
            </a:r>
            <a:r>
              <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rPr>
              <a:t>n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Schatten</a:t>
            </a:r>
            <a:r>
              <a:rPr lang="en-US" sz="2000" dirty="0">
                <a:solidFill>
                  <a:prstClr val="black">
                    <a:lumMod val="95000"/>
                    <a:lumOff val="5000"/>
                  </a:prstClr>
                </a:solidFill>
                <a:latin typeface="Calibri Light"/>
                <a:cs typeface="Arial"/>
              </a:rPr>
              <a:t>/an </a:t>
            </a:r>
            <a:r>
              <a:rPr lang="en-US" sz="2000" dirty="0" err="1">
                <a:solidFill>
                  <a:prstClr val="black">
                    <a:lumMod val="95000"/>
                    <a:lumOff val="5000"/>
                  </a:prstClr>
                </a:solidFill>
                <a:latin typeface="Calibri Light"/>
                <a:cs typeface="Arial"/>
              </a:rPr>
              <a:t>kühle</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Orte</a:t>
            </a:r>
            <a:r>
              <a:rPr lang="en-US" sz="2000" dirty="0">
                <a:solidFill>
                  <a:prstClr val="black">
                    <a:lumMod val="95000"/>
                    <a:lumOff val="5000"/>
                  </a:prstClr>
                </a:solidFill>
                <a:latin typeface="Calibri Light"/>
                <a:cs typeface="Arial"/>
              </a:rPr>
              <a:t> </a:t>
            </a:r>
            <a:r>
              <a:rPr kumimoji="0" lang="en-US" sz="2000" b="0" i="0" u="none" strike="noStrike" kern="0" cap="none" spc="0" normalizeH="0" baseline="0" noProof="0" dirty="0" err="1">
                <a:ln>
                  <a:noFill/>
                </a:ln>
                <a:solidFill>
                  <a:prstClr val="black">
                    <a:lumMod val="95000"/>
                    <a:lumOff val="5000"/>
                  </a:prstClr>
                </a:solidFill>
                <a:effectLst/>
                <a:uLnTx/>
                <a:uFillTx/>
                <a:latin typeface="Calibri Light"/>
                <a:cs typeface="Arial"/>
              </a:rPr>
              <a:t>bege</a:t>
            </a:r>
            <a:r>
              <a:rPr lang="en-US" sz="2000" dirty="0">
                <a:solidFill>
                  <a:prstClr val="black">
                    <a:lumMod val="95000"/>
                    <a:lumOff val="5000"/>
                  </a:prstClr>
                </a:solidFill>
                <a:latin typeface="Calibri Light"/>
                <a:cs typeface="Arial"/>
              </a:rPr>
              <a:t>ben </a:t>
            </a:r>
            <a:endParaRPr kumimoji="0" lang="en-US" sz="2000" b="0" i="0" u="none" strike="noStrike" kern="0" cap="none" spc="0" normalizeH="0" baseline="0" noProof="0" dirty="0">
              <a:ln>
                <a:noFill/>
              </a:ln>
              <a:solidFill>
                <a:prstClr val="black">
                  <a:lumMod val="95000"/>
                  <a:lumOff val="5000"/>
                </a:prstClr>
              </a:solidFill>
              <a:effectLst/>
              <a:uLnTx/>
              <a:uFillTx/>
              <a:latin typeface="Calibri Light"/>
              <a:cs typeface="Arial"/>
            </a:endParaRPr>
          </a:p>
        </p:txBody>
      </p:sp>
      <p:pic>
        <p:nvPicPr>
          <p:cNvPr id="15" name="Grafik 14" descr="Yoga mit einfarbiger Füllung">
            <a:extLst>
              <a:ext uri="{FF2B5EF4-FFF2-40B4-BE49-F238E27FC236}">
                <a16:creationId xmlns:a16="http://schemas.microsoft.com/office/drawing/2014/main" id="{A894FCAC-0878-4D4A-99F5-4E0AB000E1F6}"/>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bwMode="auto">
          <a:xfrm>
            <a:off x="987584" y="3987505"/>
            <a:ext cx="684000" cy="684000"/>
          </a:xfrm>
          <a:prstGeom prst="rect">
            <a:avLst/>
          </a:prstGeom>
        </p:spPr>
      </p:pic>
    </p:spTree>
    <p:extLst>
      <p:ext uri="{BB962C8B-B14F-4D97-AF65-F5344CB8AC3E}">
        <p14:creationId xmlns:p14="http://schemas.microsoft.com/office/powerpoint/2010/main" val="311760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4" name="Rechteck: abgerundete Ecken 23">
            <a:extLst>
              <a:ext uri="{FF2B5EF4-FFF2-40B4-BE49-F238E27FC236}">
                <a16:creationId xmlns:a16="http://schemas.microsoft.com/office/drawing/2014/main" id="{33F7D638-0910-4084-A9B7-347A103DB3A0}"/>
              </a:ext>
            </a:extLst>
          </p:cNvPr>
          <p:cNvSpPr/>
          <p:nvPr/>
        </p:nvSpPr>
        <p:spPr>
          <a:xfrm>
            <a:off x="1672298" y="1562669"/>
            <a:ext cx="4279686" cy="3450507"/>
          </a:xfrm>
          <a:prstGeom prst="roundRect">
            <a:avLst/>
          </a:prstGeom>
          <a:solidFill>
            <a:srgbClr val="BDEDF1">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eaLnBrk="1" fontAlgn="auto" latinLnBrk="0" hangingPunct="1">
              <a:lnSpc>
                <a:spcPct val="100000"/>
              </a:lnSpc>
              <a:spcBef>
                <a:spcPts val="0"/>
              </a:spcBef>
              <a:spcAft>
                <a:spcPts val="1000"/>
              </a:spcAft>
              <a:buClr>
                <a:srgbClr val="3A4C9E"/>
              </a:buClr>
              <a:buSzTx/>
              <a:tabLst/>
              <a:defRPr/>
            </a:pPr>
            <a:r>
              <a:rPr lang="en-US" sz="2600" b="1" dirty="0" err="1">
                <a:solidFill>
                  <a:srgbClr val="3A4C9E"/>
                </a:solidFill>
                <a:latin typeface="Calibri Light"/>
                <a:cs typeface="Arial"/>
              </a:rPr>
              <a:t>Räume</a:t>
            </a:r>
            <a:r>
              <a:rPr lang="en-US" sz="2600" b="1" dirty="0">
                <a:solidFill>
                  <a:srgbClr val="3A4C9E"/>
                </a:solidFill>
                <a:latin typeface="Calibri Light"/>
                <a:cs typeface="Arial"/>
              </a:rPr>
              <a:t> </a:t>
            </a:r>
            <a:r>
              <a:rPr lang="en-US" sz="2600" b="1" dirty="0" err="1">
                <a:solidFill>
                  <a:srgbClr val="3A4C9E"/>
                </a:solidFill>
                <a:latin typeface="Calibri Light"/>
                <a:cs typeface="Arial"/>
              </a:rPr>
              <a:t>kühl</a:t>
            </a:r>
            <a:r>
              <a:rPr lang="en-US" sz="2600" b="1" dirty="0">
                <a:solidFill>
                  <a:srgbClr val="3A4C9E"/>
                </a:solidFill>
                <a:latin typeface="Calibri Light"/>
                <a:cs typeface="Arial"/>
              </a:rPr>
              <a:t> </a:t>
            </a:r>
            <a:r>
              <a:rPr lang="en-US" sz="2600" b="1" dirty="0" err="1">
                <a:solidFill>
                  <a:srgbClr val="3A4C9E"/>
                </a:solidFill>
                <a:latin typeface="Calibri Light"/>
                <a:cs typeface="Arial"/>
              </a:rPr>
              <a:t>halten</a:t>
            </a:r>
            <a:endParaRPr kumimoji="0" lang="en-US" sz="2600" b="1" i="0" u="none" strike="noStrike" kern="0" cap="none" spc="0" normalizeH="0" baseline="0" noProof="0" dirty="0">
              <a:ln>
                <a:noFill/>
              </a:ln>
              <a:solidFill>
                <a:srgbClr val="3A4C9E"/>
              </a:solidFill>
              <a:effectLst/>
              <a:uLnTx/>
              <a:uFillTx/>
              <a:latin typeface="Calibri Light"/>
              <a:cs typeface="Arial"/>
            </a:endParaRPr>
          </a:p>
          <a:p>
            <a:pPr marL="228600" indent="-228600">
              <a:spcAft>
                <a:spcPts val="200"/>
              </a:spcAft>
              <a:buClr>
                <a:srgbClr val="3A4C9E"/>
              </a:buClr>
              <a:buFont typeface="Arial"/>
              <a:buChar char="•"/>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Raumtemperatur und Luftfeuchtigkeit kontrollieren</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Abschattungen nutzen</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früh morgens/nachts querlüften</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Fenster tagsüber geschlossen halten, Innentüren öffnen </a:t>
            </a:r>
            <a:endPar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w</a:t>
            </a:r>
            <a:r>
              <a:rPr kumimoji="0" lang="de-DE" sz="2000" b="0" i="0" u="none" strike="noStrike" kern="0" cap="none" spc="0" normalizeH="0" baseline="0" noProof="0" dirty="0" err="1">
                <a:ln>
                  <a:noFill/>
                </a:ln>
                <a:solidFill>
                  <a:prstClr val="black">
                    <a:lumMod val="95000"/>
                    <a:lumOff val="5000"/>
                  </a:prstClr>
                </a:solidFill>
                <a:effectLst/>
                <a:uLnTx/>
                <a:uFillTx/>
                <a:latin typeface="Calibri Light"/>
                <a:cs typeface="Arial"/>
              </a:rPr>
              <a:t>ärmeabgebende</a:t>
            </a: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 Geräte abschalten</a:t>
            </a:r>
          </a:p>
        </p:txBody>
      </p:sp>
      <p:sp>
        <p:nvSpPr>
          <p:cNvPr id="25" name="Rechteck: abgerundete Ecken 24">
            <a:extLst>
              <a:ext uri="{FF2B5EF4-FFF2-40B4-BE49-F238E27FC236}">
                <a16:creationId xmlns:a16="http://schemas.microsoft.com/office/drawing/2014/main" id="{C6DDE0C5-A48D-4200-9240-BA885BB0AA02}"/>
              </a:ext>
            </a:extLst>
          </p:cNvPr>
          <p:cNvSpPr/>
          <p:nvPr/>
        </p:nvSpPr>
        <p:spPr bwMode="auto">
          <a:xfrm>
            <a:off x="6994954" y="1562668"/>
            <a:ext cx="4280400" cy="1722315"/>
          </a:xfrm>
          <a:prstGeom prst="roundRect">
            <a:avLst/>
          </a:prstGeom>
          <a:solidFill>
            <a:srgbClr val="BDEDF1">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eaLnBrk="1" fontAlgn="auto" latinLnBrk="0" hangingPunct="1">
              <a:lnSpc>
                <a:spcPct val="90000"/>
              </a:lnSpc>
              <a:spcBef>
                <a:spcPts val="1000"/>
              </a:spcBef>
              <a:spcAft>
                <a:spcPts val="1000"/>
              </a:spcAft>
              <a:buClr>
                <a:srgbClr val="3A4C9E"/>
              </a:buClr>
              <a:buSzTx/>
              <a:tabLst/>
              <a:defRPr/>
            </a:pPr>
            <a:r>
              <a:rPr kumimoji="0" lang="de-DE" sz="2600" b="1" i="0" u="none" strike="noStrike" kern="0" cap="none" spc="0" normalizeH="0" baseline="0" noProof="0" dirty="0">
                <a:ln>
                  <a:noFill/>
                </a:ln>
                <a:solidFill>
                  <a:srgbClr val="3A4C9E"/>
                </a:solidFill>
                <a:effectLst/>
                <a:uLnTx/>
                <a:uFillTx/>
                <a:latin typeface="Calibri Light"/>
                <a:cs typeface="Arial"/>
              </a:rPr>
              <a:t>Hilfsmittel bereitstellen</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z</a:t>
            </a:r>
            <a:r>
              <a:rPr kumimoji="0" lang="de-DE" sz="2000" b="0" i="0" u="none" strike="noStrike" kern="0" cap="none" spc="0" normalizeH="0" baseline="0" noProof="0" dirty="0">
                <a:ln>
                  <a:noFill/>
                </a:ln>
                <a:solidFill>
                  <a:prstClr val="black">
                    <a:lumMod val="95000"/>
                    <a:lumOff val="5000"/>
                  </a:prstClr>
                </a:solidFill>
                <a:effectLst/>
                <a:uLnTx/>
                <a:uFillTx/>
                <a:latin typeface="Calibri Light"/>
                <a:cs typeface="Arial"/>
              </a:rPr>
              <a:t>.B. Fächer, Ventilatoren, feuchte Laken</a:t>
            </a:r>
          </a:p>
          <a:p>
            <a:pPr marL="228600" marR="0" lvl="0" indent="-228600" algn="l" defTabSz="914400" eaLnBrk="1" fontAlgn="auto" latinLnBrk="0" hangingPunct="1">
              <a:lnSpc>
                <a:spcPct val="100000"/>
              </a:lnSpc>
              <a:spcBef>
                <a:spcPts val="0"/>
              </a:spcBef>
              <a:spcAft>
                <a:spcPts val="200"/>
              </a:spcAft>
              <a:buClr>
                <a:srgbClr val="3A4C9E"/>
              </a:buClr>
              <a:buSzTx/>
              <a:buFont typeface="Arial"/>
              <a:buChar char="•"/>
              <a:tabLst/>
              <a:defRPr/>
            </a:pPr>
            <a:r>
              <a:rPr lang="de-DE" sz="2000" dirty="0">
                <a:solidFill>
                  <a:prstClr val="black">
                    <a:lumMod val="95000"/>
                    <a:lumOff val="5000"/>
                  </a:prstClr>
                </a:solidFill>
                <a:latin typeface="Calibri Light"/>
                <a:cs typeface="Arial"/>
              </a:rPr>
              <a:t>Ventilatoren bis 35°C</a:t>
            </a:r>
            <a:r>
              <a:rPr lang="en-US" sz="2000" dirty="0">
                <a:solidFill>
                  <a:prstClr val="black">
                    <a:lumMod val="95000"/>
                    <a:lumOff val="5000"/>
                  </a:prstClr>
                </a:solidFill>
                <a:latin typeface="Calibri Light"/>
                <a:cs typeface="Arial"/>
              </a:rPr>
              <a:t> </a:t>
            </a:r>
            <a:r>
              <a:rPr lang="en-US" sz="2000" dirty="0" err="1">
                <a:solidFill>
                  <a:prstClr val="black">
                    <a:lumMod val="95000"/>
                    <a:lumOff val="5000"/>
                  </a:prstClr>
                </a:solidFill>
                <a:latin typeface="Calibri Light"/>
                <a:cs typeface="Arial"/>
              </a:rPr>
              <a:t>einsetzbar</a:t>
            </a:r>
            <a:endParaRPr lang="en-US" sz="2000" dirty="0">
              <a:solidFill>
                <a:prstClr val="black">
                  <a:lumMod val="95000"/>
                  <a:lumOff val="5000"/>
                </a:prstClr>
              </a:solidFill>
              <a:latin typeface="Calibri Light"/>
              <a:cs typeface="Arial"/>
            </a:endParaRPr>
          </a:p>
          <a:p>
            <a:pPr marL="228600" marR="0" lvl="0" indent="-228600" algn="l" defTabSz="914400" eaLnBrk="1" fontAlgn="auto" latinLnBrk="0" hangingPunct="1">
              <a:lnSpc>
                <a:spcPct val="100000"/>
              </a:lnSpc>
              <a:spcBef>
                <a:spcPts val="0"/>
              </a:spcBef>
              <a:spcAft>
                <a:spcPts val="0"/>
              </a:spcAft>
              <a:buClr>
                <a:srgbClr val="3A4C9E"/>
              </a:buClr>
              <a:buSzTx/>
              <a:buFont typeface="Arial"/>
              <a:buChar char="•"/>
              <a:tabLst/>
              <a:defRPr/>
            </a:pPr>
            <a:endParaRPr kumimoji="0" lang="de-DE" sz="1800" b="0" i="0" u="none" strike="noStrike" kern="0" cap="none" spc="0" normalizeH="0" baseline="0" noProof="0" dirty="0">
              <a:ln>
                <a:noFill/>
              </a:ln>
              <a:solidFill>
                <a:prstClr val="black">
                  <a:lumMod val="95000"/>
                  <a:lumOff val="5000"/>
                </a:prstClr>
              </a:solidFill>
              <a:effectLst/>
              <a:uLnTx/>
              <a:uFillTx/>
              <a:latin typeface="Calibri Light"/>
              <a:cs typeface="Arial"/>
            </a:endParaRPr>
          </a:p>
          <a:p>
            <a:pPr marL="228600" marR="0" lvl="0" indent="-228600" algn="l" defTabSz="914400" eaLnBrk="1" fontAlgn="auto" latinLnBrk="0" hangingPunct="1">
              <a:lnSpc>
                <a:spcPct val="100000"/>
              </a:lnSpc>
              <a:spcBef>
                <a:spcPts val="0"/>
              </a:spcBef>
              <a:spcAft>
                <a:spcPts val="0"/>
              </a:spcAft>
              <a:buClr>
                <a:srgbClr val="3A4C9E"/>
              </a:buClr>
              <a:buSzTx/>
              <a:buFont typeface="Arial"/>
              <a:buChar char="•"/>
              <a:tabLst/>
              <a:defRPr/>
            </a:pPr>
            <a:endParaRPr lang="de-DE" dirty="0"/>
          </a:p>
        </p:txBody>
      </p:sp>
      <p:sp>
        <p:nvSpPr>
          <p:cNvPr id="4" name="Titel 1"/>
          <p:cNvSpPr>
            <a:spLocks noGrp="1"/>
          </p:cNvSpPr>
          <p:nvPr>
            <p:ph type="title"/>
          </p:nvPr>
        </p:nvSpPr>
        <p:spPr bwMode="auto"/>
        <p:txBody>
          <a:bodyPr/>
          <a:lstStyle/>
          <a:p>
            <a:pPr>
              <a:defRPr/>
            </a:pPr>
            <a:r>
              <a:rPr lang="en-US" b="1" dirty="0">
                <a:solidFill>
                  <a:srgbClr val="3A4C9E"/>
                </a:solidFill>
              </a:rPr>
              <a:t>In </a:t>
            </a:r>
            <a:r>
              <a:rPr lang="en-US" b="1" dirty="0" err="1">
                <a:solidFill>
                  <a:srgbClr val="3A4C9E"/>
                </a:solidFill>
              </a:rPr>
              <a:t>Innenräumen</a:t>
            </a:r>
            <a:endParaRPr lang="en-US" b="1" dirty="0">
              <a:solidFill>
                <a:srgbClr val="3A4C9E"/>
              </a:solidFill>
            </a:endParaRPr>
          </a:p>
        </p:txBody>
      </p:sp>
      <p:pic>
        <p:nvPicPr>
          <p:cNvPr id="10" name="Grafik 9" descr="Fenster mit einfarbiger Füllung">
            <a:extLst>
              <a:ext uri="{FF2B5EF4-FFF2-40B4-BE49-F238E27FC236}">
                <a16:creationId xmlns:a16="http://schemas.microsoft.com/office/drawing/2014/main" id="{8CD0F369-0E89-4DA6-B1A7-63FB15F86CDD}"/>
              </a:ext>
            </a:extLst>
          </p:cNvPr>
          <p:cNvPicPr>
            <a:picLocks noChangeAspect="1"/>
          </p:cNvPicPr>
          <p:nvPr/>
        </p:nvPicPr>
        <p:blipFill>
          <a:blip r:embed="rId3">
            <a:extLst>
              <a:ext uri="{96DAC541-7B7A-43D3-8B79-37D633B846F1}">
                <asvg:svgBlip xmlns="" xmlns:asvg="http://schemas.microsoft.com/office/drawing/2016/SVG/main" r:embed="rId5"/>
              </a:ext>
            </a:extLst>
          </a:blip>
          <a:stretch>
            <a:fillRect/>
          </a:stretch>
        </p:blipFill>
        <p:spPr bwMode="auto">
          <a:xfrm>
            <a:off x="786014" y="1628800"/>
            <a:ext cx="684000" cy="684000"/>
          </a:xfrm>
          <a:prstGeom prst="rect">
            <a:avLst/>
          </a:prstGeom>
        </p:spPr>
      </p:pic>
      <p:pic>
        <p:nvPicPr>
          <p:cNvPr id="6" name="Grafik 5" descr="Windig mit einfarbiger Füllung">
            <a:extLst>
              <a:ext uri="{FF2B5EF4-FFF2-40B4-BE49-F238E27FC236}">
                <a16:creationId xmlns:a16="http://schemas.microsoft.com/office/drawing/2014/main" id="{C842AF07-73B8-4B42-9E95-C54D5E31DCB1}"/>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6274953" y="1522388"/>
            <a:ext cx="720001" cy="720001"/>
          </a:xfrm>
          <a:prstGeom prst="rect">
            <a:avLst/>
          </a:prstGeom>
        </p:spPr>
      </p:pic>
    </p:spTree>
    <p:extLst>
      <p:ext uri="{BB962C8B-B14F-4D97-AF65-F5344CB8AC3E}">
        <p14:creationId xmlns:p14="http://schemas.microsoft.com/office/powerpoint/2010/main" val="210170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en-GB" b="1" dirty="0">
                <a:solidFill>
                  <a:srgbClr val="3A4C9E"/>
                </a:solidFill>
              </a:rPr>
              <a:t>Tipps </a:t>
            </a:r>
            <a:r>
              <a:rPr lang="en-GB" b="1" dirty="0" err="1">
                <a:solidFill>
                  <a:srgbClr val="3A4C9E"/>
                </a:solidFill>
              </a:rPr>
              <a:t>zur</a:t>
            </a:r>
            <a:r>
              <a:rPr lang="en-GB" b="1" dirty="0">
                <a:solidFill>
                  <a:srgbClr val="3A4C9E"/>
                </a:solidFill>
              </a:rPr>
              <a:t> </a:t>
            </a:r>
            <a:r>
              <a:rPr lang="en-GB" b="1" dirty="0" err="1">
                <a:solidFill>
                  <a:srgbClr val="3A4C9E"/>
                </a:solidFill>
              </a:rPr>
              <a:t>Trinkmotivation</a:t>
            </a:r>
            <a:r>
              <a:rPr lang="en-GB" b="1" dirty="0">
                <a:solidFill>
                  <a:srgbClr val="3A4C9E"/>
                </a:solidFill>
              </a:rPr>
              <a:t> </a:t>
            </a:r>
          </a:p>
        </p:txBody>
      </p:sp>
      <p:sp>
        <p:nvSpPr>
          <p:cNvPr id="7" name="Inhaltsplatzhalter 6">
            <a:extLst>
              <a:ext uri="{FF2B5EF4-FFF2-40B4-BE49-F238E27FC236}">
                <a16:creationId xmlns:a16="http://schemas.microsoft.com/office/drawing/2014/main" id="{F5347B59-5F10-40D8-8D64-85BB99E1AD99}"/>
              </a:ext>
            </a:extLst>
          </p:cNvPr>
          <p:cNvSpPr>
            <a:spLocks noGrp="1"/>
          </p:cNvSpPr>
          <p:nvPr>
            <p:ph sz="half" idx="1"/>
          </p:nvPr>
        </p:nvSpPr>
        <p:spPr/>
        <p:txBody>
          <a:bodyPr>
            <a:normAutofit/>
          </a:bodyPr>
          <a:lstStyle/>
          <a:p>
            <a:pPr marL="0" indent="0">
              <a:buNone/>
            </a:pPr>
            <a:r>
              <a:rPr lang="de-DE" sz="2400" dirty="0">
                <a:latin typeface="+mj-lt"/>
              </a:rPr>
              <a:t>Trinken erleichtern:</a:t>
            </a:r>
          </a:p>
          <a:p>
            <a:pPr marL="432000"/>
            <a:r>
              <a:rPr lang="de-DE" sz="2400" dirty="0">
                <a:latin typeface="+mj-lt"/>
              </a:rPr>
              <a:t>größere Trinkgefäße anbieten </a:t>
            </a:r>
          </a:p>
          <a:p>
            <a:pPr marL="432000"/>
            <a:r>
              <a:rPr lang="de-DE" sz="2400" dirty="0">
                <a:latin typeface="+mj-lt"/>
              </a:rPr>
              <a:t>in Griffweite stellen </a:t>
            </a:r>
          </a:p>
          <a:p>
            <a:pPr marL="432000"/>
            <a:r>
              <a:rPr lang="de-DE" sz="2400" dirty="0">
                <a:latin typeface="+mj-lt"/>
              </a:rPr>
              <a:t>Hilfsmittel: Strohhalm, Trinkbecher mit Griffen</a:t>
            </a:r>
          </a:p>
          <a:p>
            <a:pPr marL="432000"/>
            <a:r>
              <a:rPr lang="de-DE" sz="2400" dirty="0">
                <a:latin typeface="+mj-lt"/>
              </a:rPr>
              <a:t>Zeit lassen zum Trinken</a:t>
            </a:r>
          </a:p>
          <a:p>
            <a:pPr marL="432000"/>
            <a:r>
              <a:rPr lang="de-DE" sz="2400" dirty="0">
                <a:latin typeface="+mj-lt"/>
              </a:rPr>
              <a:t>Getränkezufuhr über den Tag planen </a:t>
            </a:r>
          </a:p>
        </p:txBody>
      </p:sp>
      <p:sp>
        <p:nvSpPr>
          <p:cNvPr id="2" name="Inhaltsplatzhalter 1">
            <a:extLst>
              <a:ext uri="{FF2B5EF4-FFF2-40B4-BE49-F238E27FC236}">
                <a16:creationId xmlns:a16="http://schemas.microsoft.com/office/drawing/2014/main" id="{29653B31-67C6-4C51-88B5-19B42AFF3BF3}"/>
              </a:ext>
            </a:extLst>
          </p:cNvPr>
          <p:cNvSpPr>
            <a:spLocks noGrp="1"/>
          </p:cNvSpPr>
          <p:nvPr>
            <p:ph sz="half" idx="2"/>
          </p:nvPr>
        </p:nvSpPr>
        <p:spPr/>
        <p:txBody>
          <a:bodyPr>
            <a:normAutofit/>
          </a:bodyPr>
          <a:lstStyle/>
          <a:p>
            <a:pPr marL="0" indent="0">
              <a:buNone/>
            </a:pPr>
            <a:r>
              <a:rPr lang="de-DE" sz="2400" dirty="0">
                <a:latin typeface="+mj-lt"/>
              </a:rPr>
              <a:t>Trinken attraktiver gestalten: </a:t>
            </a:r>
          </a:p>
          <a:p>
            <a:pPr marL="432000"/>
            <a:r>
              <a:rPr lang="de-DE" sz="2400" dirty="0">
                <a:latin typeface="+mj-lt"/>
              </a:rPr>
              <a:t>farbige Getränke, farbige Becher/Gläser</a:t>
            </a:r>
          </a:p>
          <a:p>
            <a:pPr marL="432000"/>
            <a:r>
              <a:rPr lang="de-DE" sz="2400" dirty="0">
                <a:latin typeface="+mj-lt"/>
              </a:rPr>
              <a:t>schöne Getränke anbieten </a:t>
            </a:r>
          </a:p>
          <a:p>
            <a:pPr marL="432000"/>
            <a:r>
              <a:rPr lang="de-DE" sz="2400" dirty="0">
                <a:latin typeface="+mj-lt"/>
              </a:rPr>
              <a:t>Lieblingsgetränke anbieten</a:t>
            </a:r>
          </a:p>
          <a:p>
            <a:pPr marL="432000"/>
            <a:r>
              <a:rPr lang="de-DE" sz="2400" dirty="0">
                <a:latin typeface="+mj-lt"/>
              </a:rPr>
              <a:t>Abwechslung bei Getränken anbieten</a:t>
            </a:r>
          </a:p>
          <a:p>
            <a:pPr marL="432000"/>
            <a:r>
              <a:rPr lang="de-DE" sz="2400" dirty="0">
                <a:latin typeface="+mj-lt"/>
              </a:rPr>
              <a:t>Gemeinsam trinken</a:t>
            </a:r>
          </a:p>
          <a:p>
            <a:endParaRPr lang="de-DE" dirty="0"/>
          </a:p>
        </p:txBody>
      </p:sp>
      <p:sp>
        <p:nvSpPr>
          <p:cNvPr id="11" name="Textfeld 10"/>
          <p:cNvSpPr txBox="1"/>
          <p:nvPr/>
        </p:nvSpPr>
        <p:spPr>
          <a:xfrm>
            <a:off x="1919536" y="1196752"/>
            <a:ext cx="1728192" cy="1296144"/>
          </a:xfrm>
          <a:prstGeom prst="rect">
            <a:avLst/>
          </a:prstGeom>
        </p:spPr>
        <p:txBody>
          <a:bodyPr vert="horz" wrap="square" lIns="0" tIns="0" rIns="0" bIns="0" rtlCol="0">
            <a:noAutofit/>
          </a:bodyPr>
          <a:lstStyle/>
          <a:p>
            <a:pPr marL="285750" indent="-285750">
              <a:buClr>
                <a:schemeClr val="bg2"/>
              </a:buClr>
              <a:buSzPct val="140000"/>
              <a:buFont typeface="Wingdings" pitchFamily="2" charset="2"/>
              <a:buChar char="§"/>
            </a:pPr>
            <a:endParaRPr lang="de-DE" sz="1600" dirty="0"/>
          </a:p>
        </p:txBody>
      </p:sp>
      <p:sp>
        <p:nvSpPr>
          <p:cNvPr id="5" name="Textfeld 4"/>
          <p:cNvSpPr txBox="1"/>
          <p:nvPr/>
        </p:nvSpPr>
        <p:spPr>
          <a:xfrm>
            <a:off x="7824192" y="337654"/>
            <a:ext cx="2808312" cy="1098154"/>
          </a:xfrm>
          <a:prstGeom prst="rect">
            <a:avLst/>
          </a:prstGeom>
        </p:spPr>
        <p:txBody>
          <a:bodyPr vert="horz" wrap="square" lIns="0" tIns="0" rIns="0" bIns="0" rtlCol="0">
            <a:noAutofit/>
          </a:bodyPr>
          <a:lstStyle/>
          <a:p>
            <a:pPr marL="285750" indent="-285750">
              <a:buClr>
                <a:schemeClr val="bg2"/>
              </a:buClr>
              <a:buSzPct val="140000"/>
              <a:buFont typeface="Wingdings" pitchFamily="2" charset="2"/>
              <a:buChar char="§"/>
            </a:pPr>
            <a:endParaRPr lang="de-DE" sz="1200" dirty="0"/>
          </a:p>
        </p:txBody>
      </p:sp>
      <p:sp>
        <p:nvSpPr>
          <p:cNvPr id="10" name="Textfeld 1">
            <a:extLst>
              <a:ext uri="{FF2B5EF4-FFF2-40B4-BE49-F238E27FC236}">
                <a16:creationId xmlns:a16="http://schemas.microsoft.com/office/drawing/2014/main" id="{6EA91F77-5C05-418B-8AD6-DC280DBB285A}"/>
              </a:ext>
            </a:extLst>
          </p:cNvPr>
          <p:cNvSpPr txBox="1">
            <a:spLocks noChangeArrowheads="1"/>
          </p:cNvSpPr>
          <p:nvPr/>
        </p:nvSpPr>
        <p:spPr bwMode="auto">
          <a:xfrm>
            <a:off x="838200" y="6323597"/>
            <a:ext cx="107602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003366"/>
                </a:solidFill>
                <a:latin typeface="Calibri" pitchFamily="34" charset="0"/>
                <a:ea typeface="ヒラギノ角ゴ Pro W3"/>
                <a:cs typeface="Calibri" pitchFamily="34" charset="0"/>
              </a:defRPr>
            </a:lvl1pPr>
            <a:lvl2pPr marL="742950" indent="-285750" eaLnBrk="0" hangingPunct="0">
              <a:spcBef>
                <a:spcPct val="20000"/>
              </a:spcBef>
              <a:buChar char="–"/>
              <a:defRPr sz="2800">
                <a:solidFill>
                  <a:srgbClr val="003366"/>
                </a:solidFill>
                <a:latin typeface="Calibri" pitchFamily="34" charset="0"/>
                <a:ea typeface="ヒラギノ角ゴ Pro W3"/>
                <a:cs typeface="Calibri" pitchFamily="34" charset="0"/>
              </a:defRPr>
            </a:lvl2pPr>
            <a:lvl3pPr marL="1143000" indent="-228600" eaLnBrk="0" hangingPunct="0">
              <a:spcBef>
                <a:spcPct val="20000"/>
              </a:spcBef>
              <a:buChar char="•"/>
              <a:defRPr sz="2400">
                <a:solidFill>
                  <a:srgbClr val="003366"/>
                </a:solidFill>
                <a:latin typeface="Calibri" pitchFamily="34" charset="0"/>
                <a:ea typeface="ヒラギノ角ゴ Pro W3"/>
                <a:cs typeface="Calibri" pitchFamily="34" charset="0"/>
              </a:defRPr>
            </a:lvl3pPr>
            <a:lvl4pPr marL="16002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4pPr>
            <a:lvl5pPr marL="2057400" indent="-228600" eaLnBrk="0" hangingPunct="0">
              <a:spcBef>
                <a:spcPct val="20000"/>
              </a:spcBef>
              <a:buChar char="»"/>
              <a:defRPr sz="2000">
                <a:solidFill>
                  <a:srgbClr val="003366"/>
                </a:solidFill>
                <a:latin typeface="Calibri" pitchFamily="34" charset="0"/>
                <a:ea typeface="ヒラギノ角ゴ Pro W3"/>
                <a:cs typeface="Calibri" pitchFamily="34" charset="0"/>
              </a:defRPr>
            </a:lvl5pPr>
            <a:lvl6pPr marL="25146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6pPr>
            <a:lvl7pPr marL="29718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7pPr>
            <a:lvl8pPr marL="34290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8pPr>
            <a:lvl9pPr marL="3886200" indent="-228600" eaLnBrk="0" fontAlgn="base" hangingPunct="0">
              <a:spcBef>
                <a:spcPct val="20000"/>
              </a:spcBef>
              <a:spcAft>
                <a:spcPct val="0"/>
              </a:spcAft>
              <a:buChar char="»"/>
              <a:defRPr sz="2000">
                <a:solidFill>
                  <a:srgbClr val="003366"/>
                </a:solidFill>
                <a:latin typeface="Calibri" pitchFamily="34" charset="0"/>
                <a:ea typeface="ヒラギノ角ゴ Pro W3"/>
                <a:cs typeface="Calibri" pitchFamily="34" charset="0"/>
              </a:defRPr>
            </a:lvl9pPr>
          </a:lstStyle>
          <a:p>
            <a:pPr eaLnBrk="1" hangingPunct="1">
              <a:spcBef>
                <a:spcPct val="0"/>
              </a:spcBef>
              <a:buFontTx/>
              <a:buNone/>
            </a:pPr>
            <a:r>
              <a:rPr lang="en-US" altLang="en-US" sz="1100" dirty="0">
                <a:solidFill>
                  <a:schemeClr val="tx1"/>
                </a:solidFill>
                <a:latin typeface="+mj-lt"/>
                <a:cs typeface="ヒラギノ角ゴ Pro W3"/>
              </a:rPr>
              <a:t>Folie </a:t>
            </a:r>
            <a:r>
              <a:rPr lang="en-US" altLang="en-US" sz="1100" dirty="0" err="1">
                <a:solidFill>
                  <a:schemeClr val="tx1"/>
                </a:solidFill>
                <a:latin typeface="+mj-lt"/>
                <a:cs typeface="ヒラギノ角ゴ Pro W3"/>
              </a:rPr>
              <a:t>nach</a:t>
            </a:r>
            <a:r>
              <a:rPr lang="en-US" altLang="en-US" sz="1100" dirty="0">
                <a:solidFill>
                  <a:schemeClr val="tx1"/>
                </a:solidFill>
                <a:latin typeface="+mj-lt"/>
                <a:cs typeface="ヒラギノ角ゴ Pro W3"/>
              </a:rPr>
              <a:t> </a:t>
            </a:r>
            <a:r>
              <a:rPr lang="en-US" altLang="en-US" sz="1100" dirty="0" err="1">
                <a:solidFill>
                  <a:schemeClr val="tx1"/>
                </a:solidFill>
                <a:latin typeface="+mj-lt"/>
                <a:cs typeface="ヒラギノ角ゴ Pro W3"/>
              </a:rPr>
              <a:t>Fortbildung</a:t>
            </a:r>
            <a:r>
              <a:rPr lang="en-US" altLang="en-US" sz="1100" dirty="0">
                <a:solidFill>
                  <a:schemeClr val="tx1"/>
                </a:solidFill>
                <a:latin typeface="+mj-lt"/>
                <a:cs typeface="ヒラギノ角ゴ Pro W3"/>
              </a:rPr>
              <a:t> der LMU München:</a:t>
            </a:r>
          </a:p>
          <a:p>
            <a:pPr eaLnBrk="1" hangingPunct="1">
              <a:spcBef>
                <a:spcPct val="0"/>
              </a:spcBef>
              <a:buFontTx/>
              <a:buNone/>
            </a:pPr>
            <a:r>
              <a:rPr lang="en-US" altLang="en-US" sz="1100" dirty="0">
                <a:solidFill>
                  <a:schemeClr val="tx1"/>
                </a:solidFill>
                <a:latin typeface="+mj-lt"/>
                <a:cs typeface="ヒラギノ角ゴ Pro W3"/>
                <a:hlinkClick r:id="rId3"/>
              </a:rPr>
              <a:t>http://www.klinikum.uni-muenchen.de/Bildungsmodule-Aerzte/download/de/Unterrichtsmaterialien/Modul_Hitze-und-Gesundheit1.pptx</a:t>
            </a:r>
            <a:r>
              <a:rPr lang="en-US" altLang="en-US" sz="1100" dirty="0">
                <a:solidFill>
                  <a:schemeClr val="tx1"/>
                </a:solidFill>
                <a:latin typeface="+mj-lt"/>
                <a:cs typeface="ヒラギノ角ゴ Pro W3"/>
              </a:rPr>
              <a:t> </a:t>
            </a:r>
          </a:p>
        </p:txBody>
      </p:sp>
    </p:spTree>
    <p:extLst>
      <p:ext uri="{BB962C8B-B14F-4D97-AF65-F5344CB8AC3E}">
        <p14:creationId xmlns:p14="http://schemas.microsoft.com/office/powerpoint/2010/main" val="266445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F4678-BC5D-4F11-9700-A7A6D351AC6C}"/>
              </a:ext>
            </a:extLst>
          </p:cNvPr>
          <p:cNvSpPr>
            <a:spLocks noGrp="1"/>
          </p:cNvSpPr>
          <p:nvPr>
            <p:ph type="title"/>
          </p:nvPr>
        </p:nvSpPr>
        <p:spPr/>
        <p:txBody>
          <a:bodyPr/>
          <a:lstStyle/>
          <a:p>
            <a:r>
              <a:rPr lang="en-US" b="1" dirty="0" err="1">
                <a:solidFill>
                  <a:srgbClr val="3A4C9E"/>
                </a:solidFill>
              </a:rPr>
              <a:t>Medikamente</a:t>
            </a:r>
            <a:r>
              <a:rPr lang="en-US" b="1" dirty="0">
                <a:solidFill>
                  <a:srgbClr val="3A4C9E"/>
                </a:solidFill>
              </a:rPr>
              <a:t> und </a:t>
            </a:r>
            <a:r>
              <a:rPr lang="en-US" b="1" dirty="0" err="1">
                <a:solidFill>
                  <a:srgbClr val="3A4C9E"/>
                </a:solidFill>
              </a:rPr>
              <a:t>Hitze</a:t>
            </a:r>
            <a:endParaRPr lang="de-DE" b="1" dirty="0">
              <a:solidFill>
                <a:srgbClr val="3A4C9E"/>
              </a:solidFill>
            </a:endParaRPr>
          </a:p>
        </p:txBody>
      </p:sp>
      <p:sp>
        <p:nvSpPr>
          <p:cNvPr id="3" name="Inhaltsplatzhalter 2">
            <a:extLst>
              <a:ext uri="{FF2B5EF4-FFF2-40B4-BE49-F238E27FC236}">
                <a16:creationId xmlns:a16="http://schemas.microsoft.com/office/drawing/2014/main" id="{A464A774-D145-483F-847B-133A498E7D49}"/>
              </a:ext>
            </a:extLst>
          </p:cNvPr>
          <p:cNvSpPr>
            <a:spLocks noGrp="1"/>
          </p:cNvSpPr>
          <p:nvPr>
            <p:ph sz="half" idx="1"/>
          </p:nvPr>
        </p:nvSpPr>
        <p:spPr/>
        <p:txBody>
          <a:bodyPr>
            <a:normAutofit/>
          </a:bodyPr>
          <a:lstStyle/>
          <a:p>
            <a:r>
              <a:rPr lang="de-DE" sz="2400" dirty="0">
                <a:latin typeface="+mj-lt"/>
              </a:rPr>
              <a:t>Lagerungsfähigkeit eingeschränkt</a:t>
            </a:r>
          </a:p>
          <a:p>
            <a:r>
              <a:rPr lang="de-DE" sz="2400" dirty="0">
                <a:latin typeface="+mj-lt"/>
              </a:rPr>
              <a:t>Behinderung von körpereignen Abkühlungsmechanismen</a:t>
            </a:r>
          </a:p>
          <a:p>
            <a:r>
              <a:rPr lang="de-DE" sz="2400" dirty="0">
                <a:latin typeface="+mj-lt"/>
              </a:rPr>
              <a:t>Verschlechterung bestehender Erkrankungen</a:t>
            </a:r>
          </a:p>
          <a:p>
            <a:r>
              <a:rPr lang="de-DE" sz="2400" dirty="0">
                <a:latin typeface="+mj-lt"/>
              </a:rPr>
              <a:t>Nebenwirkungen, Überdosierung</a:t>
            </a:r>
          </a:p>
        </p:txBody>
      </p:sp>
      <p:sp>
        <p:nvSpPr>
          <p:cNvPr id="5" name="Inhaltsplatzhalter 4">
            <a:extLst>
              <a:ext uri="{FF2B5EF4-FFF2-40B4-BE49-F238E27FC236}">
                <a16:creationId xmlns:a16="http://schemas.microsoft.com/office/drawing/2014/main" id="{DE1D7E49-9F33-4CEE-8980-DE18D9E3FC14}"/>
              </a:ext>
            </a:extLst>
          </p:cNvPr>
          <p:cNvSpPr>
            <a:spLocks noGrp="1"/>
          </p:cNvSpPr>
          <p:nvPr>
            <p:ph sz="half" idx="2"/>
          </p:nvPr>
        </p:nvSpPr>
        <p:spPr/>
        <p:txBody>
          <a:bodyPr>
            <a:normAutofit/>
          </a:bodyPr>
          <a:lstStyle/>
          <a:p>
            <a:r>
              <a:rPr lang="de-DE" sz="2400" dirty="0">
                <a:latin typeface="+mj-lt"/>
              </a:rPr>
              <a:t>Besonders kritisch sind:</a:t>
            </a:r>
          </a:p>
          <a:p>
            <a:pPr lvl="1"/>
            <a:r>
              <a:rPr lang="de-DE" b="1" dirty="0">
                <a:solidFill>
                  <a:srgbClr val="3A4C9E"/>
                </a:solidFill>
                <a:latin typeface="+mj-lt"/>
              </a:rPr>
              <a:t>Entwässernde Medikamente</a:t>
            </a:r>
          </a:p>
          <a:p>
            <a:pPr lvl="1"/>
            <a:r>
              <a:rPr lang="de-DE" b="1" dirty="0">
                <a:solidFill>
                  <a:srgbClr val="3A4C9E"/>
                </a:solidFill>
                <a:latin typeface="+mj-lt"/>
              </a:rPr>
              <a:t>Anticholinerge Stoffe</a:t>
            </a:r>
            <a:br>
              <a:rPr lang="de-DE" b="1" dirty="0">
                <a:solidFill>
                  <a:srgbClr val="3A4C9E"/>
                </a:solidFill>
                <a:latin typeface="+mj-lt"/>
              </a:rPr>
            </a:br>
            <a:r>
              <a:rPr lang="de-DE" sz="2000" dirty="0">
                <a:latin typeface="+mj-lt"/>
              </a:rPr>
              <a:t>(z.B. Antipsychotika, Antidepressiva,  Anti-Parkinsonmittel, Antihistaminika, Inkontinenzmittel...)</a:t>
            </a:r>
          </a:p>
          <a:p>
            <a:pPr lvl="1"/>
            <a:r>
              <a:rPr lang="de-DE" b="1" dirty="0">
                <a:solidFill>
                  <a:srgbClr val="3A4C9E"/>
                </a:solidFill>
                <a:latin typeface="+mj-lt"/>
              </a:rPr>
              <a:t>Beruhigungs- und Schlafmittel</a:t>
            </a:r>
            <a:br>
              <a:rPr lang="de-DE" b="1" dirty="0">
                <a:solidFill>
                  <a:srgbClr val="3A4C9E"/>
                </a:solidFill>
                <a:latin typeface="+mj-lt"/>
              </a:rPr>
            </a:br>
            <a:r>
              <a:rPr lang="de-DE" sz="2000" dirty="0">
                <a:latin typeface="+mj-lt"/>
              </a:rPr>
              <a:t>(z.B. Benzodiazepine)</a:t>
            </a:r>
          </a:p>
          <a:p>
            <a:pPr lvl="1"/>
            <a:r>
              <a:rPr lang="de-DE" b="1" dirty="0">
                <a:solidFill>
                  <a:srgbClr val="3A4C9E"/>
                </a:solidFill>
                <a:latin typeface="+mj-lt"/>
              </a:rPr>
              <a:t>Opioide Schmerzmittel </a:t>
            </a:r>
            <a:endParaRPr lang="de-DE" dirty="0">
              <a:solidFill>
                <a:srgbClr val="3A4C9E"/>
              </a:solidFill>
              <a:latin typeface="+mj-lt"/>
            </a:endParaRPr>
          </a:p>
          <a:p>
            <a:endParaRPr lang="de-DE" dirty="0"/>
          </a:p>
        </p:txBody>
      </p:sp>
    </p:spTree>
    <p:extLst>
      <p:ext uri="{BB962C8B-B14F-4D97-AF65-F5344CB8AC3E}">
        <p14:creationId xmlns:p14="http://schemas.microsoft.com/office/powerpoint/2010/main" val="29404435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Breitbild</PresentationFormat>
  <Paragraphs>114</Paragraphs>
  <Slides>10</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Wingdings</vt:lpstr>
      <vt:lpstr>ヒラギノ角ゴ Pro W3</vt:lpstr>
      <vt:lpstr>Office</vt:lpstr>
      <vt:lpstr>PowerPoint-Präsentation</vt:lpstr>
      <vt:lpstr> </vt:lpstr>
      <vt:lpstr>Setting Pflege</vt:lpstr>
      <vt:lpstr>Organisatorisches</vt:lpstr>
      <vt:lpstr>Körperbezogene Maßnahmen</vt:lpstr>
      <vt:lpstr>Anpassung des Verhaltens</vt:lpstr>
      <vt:lpstr>In Innenräumen</vt:lpstr>
      <vt:lpstr>Tipps zur Trinkmotivation </vt:lpstr>
      <vt:lpstr>Medikamente und Hitze</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Nathalie Nidens</dc:creator>
  <cp:lastModifiedBy>Jelka Wickham</cp:lastModifiedBy>
  <cp:revision>14</cp:revision>
  <dcterms:created xsi:type="dcterms:W3CDTF">2022-05-17T06:35:24Z</dcterms:created>
  <dcterms:modified xsi:type="dcterms:W3CDTF">2023-05-23T11:58:21Z</dcterms:modified>
</cp:coreProperties>
</file>